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4" r:id="rId7"/>
    <p:sldId id="266" r:id="rId8"/>
    <p:sldId id="261" r:id="rId9"/>
    <p:sldId id="267" r:id="rId10"/>
    <p:sldId id="269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iozet.pl/" TargetMode="External"/><Relationship Id="rId3" Type="http://schemas.openxmlformats.org/officeDocument/2006/relationships/hyperlink" Target="http://www.deon.pl/" TargetMode="External"/><Relationship Id="rId7" Type="http://schemas.openxmlformats.org/officeDocument/2006/relationships/hyperlink" Target="http://www.dziennikpolski24.pl/" TargetMode="External"/><Relationship Id="rId2" Type="http://schemas.openxmlformats.org/officeDocument/2006/relationships/hyperlink" Target="http://www.dzieje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ziennikzachodni.pl/" TargetMode="External"/><Relationship Id="rId5" Type="http://schemas.openxmlformats.org/officeDocument/2006/relationships/hyperlink" Target="http://www.fakt.pl/" TargetMode="External"/><Relationship Id="rId4" Type="http://schemas.openxmlformats.org/officeDocument/2006/relationships/hyperlink" Target="http://www.wikipedia.pl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 smtClean="0"/>
              <a:t>Jak wyglądała </a:t>
            </a:r>
            <a:r>
              <a:rPr lang="pl-PL" i="1" dirty="0" smtClean="0"/>
              <a:t>Wigilia </a:t>
            </a:r>
            <a:r>
              <a:rPr lang="pl-PL" i="1" dirty="0" smtClean="0"/>
              <a:t>kiedyś i dziś 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</a:t>
            </a:r>
            <a:r>
              <a:rPr lang="pl-PL" dirty="0" smtClean="0"/>
              <a:t>raz </a:t>
            </a:r>
            <a:r>
              <a:rPr lang="pl-PL" dirty="0" smtClean="0"/>
              <a:t>w różnych </a:t>
            </a:r>
          </a:p>
          <a:p>
            <a:r>
              <a:rPr lang="pl-PL" dirty="0"/>
              <a:t>g</a:t>
            </a:r>
            <a:r>
              <a:rPr lang="pl-PL" dirty="0" smtClean="0"/>
              <a:t>rupach </a:t>
            </a:r>
            <a:r>
              <a:rPr lang="pl-PL" dirty="0" smtClean="0"/>
              <a:t>społecznych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2" y="3657597"/>
            <a:ext cx="2600325" cy="17526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98" y="356234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Życzenia świąteczne od autora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08349"/>
            <a:ext cx="4512971" cy="3837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Na te święta śniegu mnóstwo,</a:t>
            </a:r>
          </a:p>
          <a:p>
            <a:pPr marL="0" indent="0">
              <a:buNone/>
            </a:pPr>
            <a:r>
              <a:rPr lang="pl-PL" dirty="0"/>
              <a:t>Niech opuści Was ubóstwo,</a:t>
            </a:r>
          </a:p>
          <a:p>
            <a:pPr marL="0" indent="0">
              <a:buNone/>
            </a:pPr>
            <a:r>
              <a:rPr lang="pl-PL" dirty="0"/>
              <a:t>Niech zagości radość w koło,</a:t>
            </a:r>
          </a:p>
          <a:p>
            <a:pPr marL="0" indent="0">
              <a:buNone/>
            </a:pPr>
            <a:r>
              <a:rPr lang="pl-PL" dirty="0"/>
              <a:t>Ma być pięknie i wesoło.</a:t>
            </a:r>
          </a:p>
          <a:p>
            <a:pPr marL="0" indent="0">
              <a:buNone/>
            </a:pPr>
            <a:r>
              <a:rPr lang="pl-PL" dirty="0"/>
              <a:t>I do szopki podążajcie,</a:t>
            </a:r>
          </a:p>
          <a:p>
            <a:pPr marL="0" indent="0">
              <a:buNone/>
            </a:pPr>
            <a:r>
              <a:rPr lang="pl-PL" dirty="0"/>
              <a:t>Pokłon bijcie i ufajcie,</a:t>
            </a:r>
          </a:p>
          <a:p>
            <a:pPr marL="0" indent="0">
              <a:buNone/>
            </a:pPr>
            <a:r>
              <a:rPr lang="pl-PL" dirty="0"/>
              <a:t>Że ten Jezus </a:t>
            </a:r>
            <a:r>
              <a:rPr lang="pl-PL" dirty="0" smtClean="0"/>
              <a:t>maluteńki,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Spełni Wam życzenia </a:t>
            </a:r>
            <a:r>
              <a:rPr lang="pl-PL" dirty="0" smtClean="0"/>
              <a:t>wszelkie.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8932">
            <a:off x="5958862" y="2987896"/>
            <a:ext cx="3366330" cy="18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Źródła 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2200"/>
          </a:xfrm>
        </p:spPr>
        <p:txBody>
          <a:bodyPr/>
          <a:lstStyle/>
          <a:p>
            <a:r>
              <a:rPr lang="pl-PL" dirty="0" smtClean="0">
                <a:hlinkClick r:id="rId2"/>
              </a:rPr>
              <a:t>www.dzieje.pl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www.deon.pl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www.wikipedia.pl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www.fakt.pl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www.dziennikzachodni.pl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www.dziennikpolski24.pl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www.radiozet.pl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8011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186" y="579549"/>
            <a:ext cx="4800481" cy="1572524"/>
          </a:xfrm>
        </p:spPr>
        <p:txBody>
          <a:bodyPr>
            <a:normAutofit fontScale="90000"/>
          </a:bodyPr>
          <a:lstStyle/>
          <a:p>
            <a:r>
              <a:rPr lang="pl-PL" sz="6000" i="1" dirty="0" smtClean="0"/>
              <a:t>Dziękuję za uwagę</a:t>
            </a:r>
            <a:r>
              <a:rPr lang="pl-PL" sz="6000" i="1" dirty="0" smtClean="0"/>
              <a:t/>
            </a:r>
            <a:br>
              <a:rPr lang="pl-PL" sz="6000" i="1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0636" y="1880316"/>
            <a:ext cx="4989566" cy="327834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8187" y="2770909"/>
            <a:ext cx="4800480" cy="3084946"/>
          </a:xfrm>
        </p:spPr>
        <p:txBody>
          <a:bodyPr>
            <a:normAutofit fontScale="85000" lnSpcReduction="20000"/>
          </a:bodyPr>
          <a:lstStyle/>
          <a:p>
            <a:r>
              <a:rPr lang="pl-PL" sz="3600" dirty="0" smtClean="0"/>
              <a:t>Prezentację przygotował </a:t>
            </a:r>
            <a:r>
              <a:rPr lang="pl-PL" sz="3600" b="1" dirty="0" smtClean="0"/>
              <a:t>Filip Maciąg </a:t>
            </a:r>
            <a:endParaRPr lang="pl-PL" sz="3600" b="1" dirty="0" smtClean="0"/>
          </a:p>
          <a:p>
            <a:r>
              <a:rPr lang="pl-PL" sz="3600" dirty="0" smtClean="0"/>
              <a:t>uczeń</a:t>
            </a:r>
            <a:r>
              <a:rPr lang="pl-PL" sz="3600" dirty="0" smtClean="0"/>
              <a:t> </a:t>
            </a:r>
            <a:r>
              <a:rPr lang="pl-PL" sz="3600" dirty="0" smtClean="0"/>
              <a:t>klasy VII </a:t>
            </a:r>
            <a:r>
              <a:rPr lang="pl-PL" sz="3600" dirty="0" smtClean="0"/>
              <a:t>  </a:t>
            </a:r>
          </a:p>
          <a:p>
            <a:r>
              <a:rPr lang="pl-PL" sz="2800" dirty="0" smtClean="0"/>
              <a:t>Publicznej Szkoły Podstawowej </a:t>
            </a:r>
          </a:p>
          <a:p>
            <a:r>
              <a:rPr lang="pl-PL" sz="3600" dirty="0" smtClean="0"/>
              <a:t>w </a:t>
            </a:r>
          </a:p>
          <a:p>
            <a:r>
              <a:rPr lang="pl-PL" sz="3600" dirty="0" smtClean="0"/>
              <a:t>Dzierzkówku </a:t>
            </a:r>
            <a:r>
              <a:rPr lang="pl-PL" sz="3600" dirty="0" smtClean="0"/>
              <a:t>Starym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53023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Wstęp 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Mimo </a:t>
            </a:r>
            <a:r>
              <a:rPr lang="pl-PL" sz="3200" dirty="0"/>
              <a:t>że przyrządzenie tradycyjnych dań wigilijnych zabiera mnóstwo czasu, to większość z nas nie wyobraża sobie tego wieczoru bez potraw przygotowanych w domu zgodnie z rodzinnymi recepturami. Oto przegląd polskich tradycji wigilijnych – staropolskich i lokalnych.</a:t>
            </a:r>
          </a:p>
        </p:txBody>
      </p:sp>
    </p:spTree>
    <p:extLst>
      <p:ext uri="{BB962C8B-B14F-4D97-AF65-F5344CB8AC3E}">
        <p14:creationId xmlns:p14="http://schemas.microsoft.com/office/powerpoint/2010/main" val="284836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Kiedy zostało wprowadzone?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Uroczystość Bożego Narodzenia wprowadzono do kalendarza świąt kościelnych w IV wieku. Dwieście lat później ustaliła się tradycja wieczornej kolacji, zwanej wigilią. Wieczerza wigilijna jest niewątpliwie echem starochrześcijańskiej tradycji wspólnego spożywania posiłku, zwanego z grecka agape, będącego symbolem braterstwa i miłości między ludźmi.</a:t>
            </a:r>
          </a:p>
        </p:txBody>
      </p:sp>
    </p:spTree>
    <p:extLst>
      <p:ext uri="{BB962C8B-B14F-4D97-AF65-F5344CB8AC3E}">
        <p14:creationId xmlns:p14="http://schemas.microsoft.com/office/powerpoint/2010/main" val="31041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Wigilia żołnierzy dawniej i dziś</a:t>
            </a:r>
            <a:endParaRPr lang="pl-PL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2414524"/>
            <a:ext cx="4718304" cy="576262"/>
          </a:xfrm>
        </p:spPr>
        <p:txBody>
          <a:bodyPr/>
          <a:lstStyle/>
          <a:p>
            <a:r>
              <a:rPr lang="pl-PL" dirty="0" smtClean="0"/>
              <a:t>Dawniej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400" y="2990786"/>
            <a:ext cx="4718304" cy="32554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W Boże Narodzenie roku 1914, w samym środku piekła, zdarzył się cud. - W przeciwniku dostrzeżono raz w ciągu całej wojny drugiego człowieka, bliźniego, dostrzegło się kogoś, kto jest w takiej samej sytuacji, jak ja – mówił historyk prof. Tomasz Szram. Niestety, takie pojednanie zdarzyło się tylko raz. 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80671" y="2414524"/>
            <a:ext cx="4718304" cy="576262"/>
          </a:xfrm>
        </p:spPr>
        <p:txBody>
          <a:bodyPr/>
          <a:lstStyle/>
          <a:p>
            <a:r>
              <a:rPr lang="pl-PL" dirty="0" smtClean="0"/>
              <a:t>Dziś 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80670" y="2990786"/>
            <a:ext cx="5384557" cy="32554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Dwóch w Republice Środkowoafrykańskiej, 39 w Bośni i Hercegowinie, ponad 230 w Kosowie i 180 w Afganistanie. Wszędzie tam, gdzie są polscy żołnierze na misjach zagranicznych, nie może dziś zabraknąć kolęd i życzeń. Świąteczną atmosferę tworzy też jedzenie. Mimo, że od kraju pierogów i bigosu dzieli ich kilka tysięcy kilometrów, nie poddają się i walczą. W Wigilię na szczęście tylko o prawdziwie świąteczny smak potraw. W Polsce czeka na nich prawie pół tysiąca rodzin. Wszyscy mogli sobie złożyć życzenia za pomocą </a:t>
            </a:r>
            <a:r>
              <a:rPr lang="pl-PL" dirty="0" err="1"/>
              <a:t>telemostu</a:t>
            </a:r>
            <a:r>
              <a:rPr lang="pl-PL" dirty="0"/>
              <a:t>. To namiastka wspólnie spędzanego czasu.</a:t>
            </a:r>
          </a:p>
        </p:txBody>
      </p:sp>
    </p:spTree>
    <p:extLst>
      <p:ext uri="{BB962C8B-B14F-4D97-AF65-F5344CB8AC3E}">
        <p14:creationId xmlns:p14="http://schemas.microsoft.com/office/powerpoint/2010/main" val="19675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2800" i="1" dirty="0" smtClean="0"/>
              <a:t/>
            </a:r>
            <a:br>
              <a:rPr lang="pl-PL" sz="2800" i="1" dirty="0" smtClean="0"/>
            </a:br>
            <a:r>
              <a:rPr lang="pl-PL" sz="3200" i="1" dirty="0"/>
              <a:t>W</a:t>
            </a:r>
            <a:r>
              <a:rPr lang="pl-PL" sz="3200" i="1" dirty="0" smtClean="0"/>
              <a:t>igilia </a:t>
            </a:r>
            <a:r>
              <a:rPr lang="pl-PL" sz="3200" i="1" dirty="0"/>
              <a:t>podczas </a:t>
            </a:r>
            <a:r>
              <a:rPr lang="pl-PL" sz="3200" i="1" dirty="0" smtClean="0"/>
              <a:t>zaborów</a:t>
            </a:r>
            <a:br>
              <a:rPr lang="pl-PL" sz="3200" i="1" dirty="0" smtClean="0"/>
            </a:br>
            <a:endParaRPr lang="pl-PL" sz="3200" i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U progu epoki zaborów w 1792 r. Franciszek Karpiński opublikował „Pieśń o Narodzeniu Pańskim”. Pełne nadziei słowa stały się nie tylko jedną z najpopularniejszych polskich kolęd, lecz również pieśnią patriotyczną wykonywaną podczas świąt Bożego Narodzenia przypadających na najtrudniejsze lata niewoli.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8" y="3031065"/>
            <a:ext cx="4499138" cy="32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i="1" dirty="0" smtClean="0"/>
              <a:t>Wigilia podczas komunizmu</a:t>
            </a:r>
            <a:r>
              <a:rPr lang="pl-PL" i="1" dirty="0" smtClean="0"/>
              <a:t/>
            </a:r>
            <a:br>
              <a:rPr lang="pl-PL" i="1" dirty="0" smtClean="0"/>
            </a:b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 XXI wieku, w czasach dostatku, sklepów otwartych całą dobę, warto pomyśleć o trudach, z jakimi mierzyli się nasi bliscy i my sami w czasach PRL. Kolejki, towary na kartki i puste półki. W takich realiach przygotowania do świąt nie mogło czekać na ostatni moment. Kompletowanie towarów zaczynało się już kilka miesięcy wcześniej. </a:t>
            </a:r>
            <a:r>
              <a:rPr lang="pl-PL" dirty="0" smtClean="0"/>
              <a:t>  A </a:t>
            </a:r>
            <a:r>
              <a:rPr lang="pl-PL" dirty="0"/>
              <a:t>wszystko po to, by 24 grudnia wraz z pierwszą gwiazdką usiąść wspólnie do stołu.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44" y="2950804"/>
            <a:ext cx="4314423" cy="25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Wigilia podczas Wojen Światowych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Rozejm bożonarodzeniowy, wydarzenia, do jakich doszło na froncie zachodnim w czasie I wojny światowej w dniach Bożego Narodzenia 1914 w okolicach miasta </a:t>
            </a:r>
            <a:r>
              <a:rPr lang="pl-PL" dirty="0" err="1"/>
              <a:t>Ieper</a:t>
            </a:r>
            <a:r>
              <a:rPr lang="pl-PL" dirty="0"/>
              <a:t> (fr. Ypres), między bratającymi się oddziałami alianckimi </a:t>
            </a:r>
            <a:r>
              <a:rPr lang="pl-PL" dirty="0" smtClean="0"/>
              <a:t>                            i </a:t>
            </a:r>
            <a:r>
              <a:rPr lang="pl-PL" dirty="0"/>
              <a:t>niemieckimi.</a:t>
            </a:r>
          </a:p>
        </p:txBody>
      </p:sp>
    </p:spTree>
    <p:extLst>
      <p:ext uri="{BB962C8B-B14F-4D97-AF65-F5344CB8AC3E}">
        <p14:creationId xmlns:p14="http://schemas.microsoft.com/office/powerpoint/2010/main" val="23324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Wigilia bezdomnego oraz tułacza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/>
              <a:t>Co roku w całej Polsce diecezjalne oddziały Caritas oraz wspólnoty organizują wieczerze wigilijne dla bezdomnych, ubogich i samotnych. Potrzebujący </a:t>
            </a:r>
            <a:r>
              <a:rPr lang="pl-PL" sz="3600" dirty="0" smtClean="0"/>
              <a:t>                   w </a:t>
            </a:r>
            <a:r>
              <a:rPr lang="pl-PL" sz="3600" dirty="0"/>
              <a:t>tym roku spotkają się przy stole w największych polskich miastach, m.in. Warszawie, Poznaniu, Lublinie czy </a:t>
            </a:r>
            <a:r>
              <a:rPr lang="pl-PL" sz="3600" dirty="0" smtClean="0"/>
              <a:t>Opolu.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3275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Wigilia współcześnie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Wigilię 2020 powinniśmy spędzić w kameralnym gronie. Rząd opublikował rozporządzenie ograniczające liczbę osób, które mogą jednocześnie przebywać w mieszkaniu. Do wieczerzy, poza domownikami, powinno zasiąść nie więcej niż pięć </a:t>
            </a:r>
            <a:r>
              <a:rPr lang="pl-PL" dirty="0" smtClean="0"/>
              <a:t>osób.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104" y="4248419"/>
            <a:ext cx="2847573" cy="18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595</Words>
  <Application>Microsoft Office PowerPoint</Application>
  <PresentationFormat>Panoramiczny</PresentationFormat>
  <Paragraphs>45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Organiczny</vt:lpstr>
      <vt:lpstr>Jak wyglądała Wigilia kiedyś i dziś </vt:lpstr>
      <vt:lpstr>Wstęp </vt:lpstr>
      <vt:lpstr>Kiedy zostało wprowadzone?</vt:lpstr>
      <vt:lpstr>Wigilia żołnierzy dawniej i dziś</vt:lpstr>
      <vt:lpstr>  Wigilia podczas zaborów </vt:lpstr>
      <vt:lpstr>Wigilia podczas komunizmu </vt:lpstr>
      <vt:lpstr>Wigilia podczas Wojen Światowych</vt:lpstr>
      <vt:lpstr>Wigilia bezdomnego oraz tułacza</vt:lpstr>
      <vt:lpstr>Wigilia współcześnie</vt:lpstr>
      <vt:lpstr>Życzenia świąteczne od autora</vt:lpstr>
      <vt:lpstr>Źródła </vt:lpstr>
      <vt:lpstr>Dziękuję za uwagę 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wyglądała wigilia kiedyś i dziś</dc:title>
  <dc:creator>Acer</dc:creator>
  <cp:lastModifiedBy>Windows User</cp:lastModifiedBy>
  <cp:revision>15</cp:revision>
  <dcterms:created xsi:type="dcterms:W3CDTF">2020-12-17T15:56:15Z</dcterms:created>
  <dcterms:modified xsi:type="dcterms:W3CDTF">2020-12-21T14:55:58Z</dcterms:modified>
</cp:coreProperties>
</file>