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Garamond" panose="02020404030301010803" pitchFamily="18" charset="0"/>
      <p:regular r:id="rId25"/>
      <p:bold r:id="rId26"/>
      <p:italic r:id="rId27"/>
    </p:embeddedFont>
    <p:embeddedFont>
      <p:font typeface="Arial Black" panose="020B0A04020102020204" pitchFamily="34" charset="0"/>
      <p:bold r:id="rId28"/>
    </p:embeddedFont>
    <p:embeddedFont>
      <p:font typeface="Courgette" panose="020B0604020202020204" charset="-18"/>
      <p:regular r:id="rId29"/>
    </p:embeddedFont>
    <p:embeddedFont>
      <p:font typeface="Ribey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800"/>
              <a:buFont typeface="Arial"/>
              <a:buNone/>
              <a:defRPr sz="6800" b="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2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D682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dt" idx="10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2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1"/>
          </p:nvPr>
        </p:nvSpPr>
        <p:spPr>
          <a:xfrm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6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9" name="Google Shape;59;p6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0;p6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1;p6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6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Google Shape;80;p8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" name="Google Shape;81;p8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" name="Google Shape;82;p8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3" name="Google Shape;83;p8"/>
          <p:cNvSpPr txBox="1"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Garamond"/>
              <a:buChar char="◦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Garamond"/>
              <a:buChar char="◦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Ribeye"/>
              <a:buNone/>
            </a:pPr>
            <a:r>
              <a:rPr lang="en-US" sz="4400" b="1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POLSKIE ŚWIĘTA</a:t>
            </a:r>
            <a:r>
              <a:rPr lang="en-US" sz="4400" b="1">
                <a:solidFill>
                  <a:srgbClr val="A85F16"/>
                </a:solidFill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lang="en-US" sz="4400" b="1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BOŻEGO NARODZENIA</a:t>
            </a:r>
            <a:endParaRPr sz="4400" b="1">
              <a:solidFill>
                <a:schemeClr val="lt1"/>
              </a:solidFill>
            </a:endParaRPr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1"/>
          </p:nvPr>
        </p:nvSpPr>
        <p:spPr>
          <a:xfrm>
            <a:off x="1769532" y="4344347"/>
            <a:ext cx="8655200" cy="6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b="1">
                <a:solidFill>
                  <a:srgbClr val="7F7F7F"/>
                </a:solidFill>
                <a:latin typeface="Courgette"/>
                <a:ea typeface="Courgette"/>
                <a:cs typeface="Courgette"/>
                <a:sym typeface="Courgette"/>
              </a:rPr>
              <a:t>DAWNIEJ, A DZISIAJ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447801" y="1411640"/>
            <a:ext cx="9296400" cy="4034700"/>
          </a:xfrm>
          <a:prstGeom prst="rect">
            <a:avLst/>
          </a:prstGeom>
          <a:noFill/>
          <a:ln w="9525" cap="sq" cmpd="sng">
            <a:solidFill>
              <a:srgbClr val="FEFEF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234696" y="218080"/>
            <a:ext cx="11722608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2880"/>
              <a:buFont typeface="Ribeye"/>
              <a:buNone/>
            </a:pPr>
            <a:r>
              <a:rPr lang="en-US" sz="2880" b="1" dirty="0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ŚWIĄTECZNY</a:t>
            </a:r>
            <a:r>
              <a:rPr lang="en-US" sz="2880" b="1" cap="none" dirty="0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 HUMOR </a:t>
            </a:r>
            <a:br>
              <a:rPr lang="en-US" sz="2880" b="1" cap="none" dirty="0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2880" b="1" cap="none" dirty="0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I PRZYGOTOWANIA PODCZAS WOJNY</a:t>
            </a:r>
            <a:endParaRPr dirty="0"/>
          </a:p>
        </p:txBody>
      </p:sp>
      <p:sp>
        <p:nvSpPr>
          <p:cNvPr id="250" name="Google Shape;250;p24"/>
          <p:cNvSpPr txBox="1">
            <a:spLocks noGrp="1"/>
          </p:cNvSpPr>
          <p:nvPr>
            <p:ph type="body" idx="2"/>
          </p:nvPr>
        </p:nvSpPr>
        <p:spPr>
          <a:xfrm>
            <a:off x="1066800" y="2103120"/>
            <a:ext cx="6485467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Ludność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polska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obchodzi</a:t>
            </a:r>
            <a:r>
              <a:rPr lang="pl-PL" sz="1665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ła</a:t>
            </a:r>
            <a:r>
              <a:rPr lang="en-US" sz="1665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pod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każdym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względem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niewesoło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choć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ostatnie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wiadomości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wypadkach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wojennych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dodały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trochę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otuchy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–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notował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 1942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roku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Ludwik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Landau,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autor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niezawodnej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Kroniki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lat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wojny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okupacji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”.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Dalej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pisał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65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65"/>
              <a:buNone/>
            </a:pP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Obroty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trochę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ożywiły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podniesione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niesłychanego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poziomu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ceny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mięsa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(100–120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zł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kg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schabu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, 500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zł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gęś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itd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.)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wszystkich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odstraszyły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– ale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jednak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znaczna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część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przygotowanych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ilości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pozostała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dotąd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sprzedana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ostatniej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chwili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ceny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chyba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gwałtownie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załamią</a:t>
            </a:r>
            <a:r>
              <a:rPr lang="en-US" sz="1665" i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65"/>
              <a:buNone/>
            </a:pP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Zdaniem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znanego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ekonomisty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ale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też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czujnego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obserwatora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codziennego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życia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 o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nastrojach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najlepiej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świadczyło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zarzucenie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tradycyjnych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świątecznych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życzeń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Podczas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wojny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nikt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mówił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65" dirty="0" smtClean="0"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pl-PL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-US" sz="1665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esołych</a:t>
            </a:r>
            <a:r>
              <a:rPr lang="en-US" sz="1665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świąt</a:t>
            </a:r>
            <a:r>
              <a:rPr lang="en-US" sz="1665" dirty="0" smtClean="0">
                <a:latin typeface="Times New Roman"/>
                <a:ea typeface="Times New Roman"/>
                <a:cs typeface="Times New Roman"/>
                <a:sym typeface="Times New Roman"/>
              </a:rPr>
              <a:t>”. 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stałoby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jak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wyjaśniał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Landau, „w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zbyt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krzyczącym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kontraście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rzeczywistością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65"/>
              <a:buNone/>
            </a:pP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Przyjaciołom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wolno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powiedzieć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co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najwyżej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: „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spokojnych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świąt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”. </a:t>
            </a:r>
            <a:b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obliczu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ciągłego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strachu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przed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łapankami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nawet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trafieniem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pl-PL" sz="1665" dirty="0" smtClean="0">
                <a:latin typeface="Times New Roman"/>
                <a:ea typeface="Times New Roman"/>
                <a:cs typeface="Times New Roman"/>
                <a:sym typeface="Times New Roman"/>
              </a:rPr>
              <a:t>ręce</a:t>
            </a:r>
            <a:r>
              <a:rPr lang="en-US" sz="1665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gestapo,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były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życzenia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wyjątkowo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szczere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10572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65"/>
              <a:buFont typeface="Garamond"/>
              <a:buNone/>
            </a:pPr>
            <a:endParaRPr sz="166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1" name="Google Shape;251;p24" descr="Obraz zawierający zdjęcie, zewnętrzne, śnieg, osoba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6348" r="31671" b="-2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648833" y="643464"/>
            <a:ext cx="3969458" cy="55710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25" descr="Obraz zawierający tekst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4393" r="12918" b="1"/>
          <a:stretch/>
        </p:blipFill>
        <p:spPr>
          <a:xfrm>
            <a:off x="813906" y="809244"/>
            <a:ext cx="3639312" cy="523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5"/>
          <p:cNvSpPr/>
          <p:nvPr/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5"/>
          <p:cNvSpPr txBox="1"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4400"/>
              <a:buFont typeface="Ribeye"/>
              <a:buNone/>
            </a:pPr>
            <a:r>
              <a:rPr lang="en-US" sz="44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OP</a:t>
            </a:r>
            <a:r>
              <a:rPr lang="en-US" sz="4400" b="1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Ł</a:t>
            </a:r>
            <a:r>
              <a:rPr lang="en-US" sz="44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ATEK</a:t>
            </a: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body" idx="2"/>
          </p:nvPr>
        </p:nvSpPr>
        <p:spPr>
          <a:xfrm>
            <a:off x="5867873" y="2679192"/>
            <a:ext cx="544725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Najważniejszym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momentem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wieczerzy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wspólne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dzielenie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opłatkiem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składanie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sobie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życzeń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Ten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zwyczaj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stanowi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odniesienie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do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Ostatniej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Wieczerzy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dzielenia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Jezusa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chlebem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uczniami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tradycji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kościelnej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opłatek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pozostałością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starochrześcijańskich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eulogiach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czyli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specjalnych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chlebach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składanych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ołtarzu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Były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one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symbolem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miłości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jedności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chrześcijan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symbolem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zjednoczenia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Bogiem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Później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cechy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przejął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opłatek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który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ostatecznie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upowszechnił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Polsce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początku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XX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wieku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234696" y="237744"/>
            <a:ext cx="5600872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371856" y="374904"/>
            <a:ext cx="5336639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"/>
          <p:cNvSpPr txBox="1"/>
          <p:nvPr/>
        </p:nvSpPr>
        <p:spPr>
          <a:xfrm>
            <a:off x="737485" y="588236"/>
            <a:ext cx="4610691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70" b="1" i="0" u="none" strike="noStrike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KTO PRZYNOSI PREZENTY?</a:t>
            </a:r>
            <a:endParaRPr/>
          </a:p>
        </p:txBody>
      </p:sp>
      <p:pic>
        <p:nvPicPr>
          <p:cNvPr id="277" name="Google Shape;277;p26" descr="Obraz zawierający wewnątrz, siedzi, trzymający, mały&#10;&#10;Opis wygenerowany automatyczni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14358" y="475943"/>
            <a:ext cx="2411822" cy="359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6" descr="Obraz zawierający pies, osoba, wewnątrz, noszenie&#10;&#10;Opis wygenerowany automatycznie"/>
          <p:cNvPicPr preferRelativeResize="0"/>
          <p:nvPr/>
        </p:nvPicPr>
        <p:blipFill rotWithShape="1">
          <a:blip r:embed="rId4">
            <a:alphaModFix/>
          </a:blip>
          <a:srcRect t="15516" r="-3" b="19145"/>
          <a:stretch/>
        </p:blipFill>
        <p:spPr>
          <a:xfrm>
            <a:off x="8245159" y="3209731"/>
            <a:ext cx="3716680" cy="33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 descr="Obraz zawierający śnieg, siedzi, stół, pokryte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11902" r="1025" b="-3"/>
          <a:stretch/>
        </p:blipFill>
        <p:spPr>
          <a:xfrm>
            <a:off x="10103511" y="282258"/>
            <a:ext cx="1858339" cy="278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 descr="Obraz zawierający stare, brązowy, mężczyzna, stojące&#10;&#10;Opis wygenerowany automatycznie"/>
          <p:cNvPicPr preferRelativeResize="0"/>
          <p:nvPr/>
        </p:nvPicPr>
        <p:blipFill rotWithShape="1">
          <a:blip r:embed="rId6">
            <a:alphaModFix/>
          </a:blip>
          <a:srcRect b="6308"/>
          <a:stretch/>
        </p:blipFill>
        <p:spPr>
          <a:xfrm>
            <a:off x="6012660" y="4194828"/>
            <a:ext cx="2071743" cy="241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 descr="Obraz zawierający wewnątrz, osoba, siedzi, małe&#10;&#10;Opis wygenerowany automatyczni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97229" y="730377"/>
            <a:ext cx="1535151" cy="216339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6"/>
          <p:cNvSpPr txBox="1"/>
          <p:nvPr/>
        </p:nvSpPr>
        <p:spPr>
          <a:xfrm>
            <a:off x="672791" y="2410521"/>
            <a:ext cx="4722541" cy="377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Każdy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kocha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dostawać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Okres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świąteczny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nimi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wypełniony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szczególnie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przynosząca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kojarzona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Świętym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Mikołajem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jest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jedyny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Postać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obdarowująca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dzieci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dorosłych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prezentami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zazwyczaj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rzeczywiście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rolę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tę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pełni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Święty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Mikołaj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(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którego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pierwowzorem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była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jednak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autentyczna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postać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ale w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zależności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regionu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może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być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to: 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Dzieciątko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Jezus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Chrystus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(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Górny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Śląsk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Aniołek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Galicja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Śląsk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Cieszyński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lub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Gwiazdor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(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Wielkopolska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Kujawy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Pomorze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Wśród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Polaków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Kresach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Wschodnich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może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być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także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Dziadek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Mróz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7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27" descr="Obraz zawierający osoba, wewnątrz, zdjęcie, siedzi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890" r="18838" b="-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7"/>
          <p:cNvSpPr/>
          <p:nvPr/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7"/>
          <p:cNvSpPr/>
          <p:nvPr/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3600"/>
              <a:buFont typeface="Ribeye"/>
              <a:buNone/>
            </a:pPr>
            <a:r>
              <a:rPr lang="en-US" sz="3600" b="1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ŚWIĄTECZNE</a:t>
            </a:r>
            <a:r>
              <a:rPr lang="en-US" sz="36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 PREZENTY</a:t>
            </a:r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body" idx="2"/>
          </p:nvPr>
        </p:nvSpPr>
        <p:spPr>
          <a:xfrm>
            <a:off x="6846137" y="2538919"/>
            <a:ext cx="4602152" cy="293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Mimo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wojny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tradycje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zmieniają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Obchodzenie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świąt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jednym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sposobów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zachowanie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normalności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Podnosiło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duchu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pozwalało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choć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moment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oderwać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trudnej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rzeczywistości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 Pod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choinką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domownicy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wypatrywali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prezentów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czasie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wojny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były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raczej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praktyczne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drobiazgi</a:t>
            </a:r>
            <a:r>
              <a:rPr lang="pl-PL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Dzieci</a:t>
            </a:r>
            <a:r>
              <a:rPr lang="en-US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cieszyły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także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słodyczy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których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jadały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co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dzień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8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8"/>
          <p:cNvSpPr/>
          <p:nvPr/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4400"/>
              <a:buFont typeface="Ribeye"/>
              <a:buNone/>
            </a:pPr>
            <a:r>
              <a:rPr lang="en-US" sz="44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POTRAWY WIGILIJNE</a:t>
            </a:r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body" idx="2"/>
          </p:nvPr>
        </p:nvSpPr>
        <p:spPr>
          <a:xfrm>
            <a:off x="868680" y="2386584"/>
            <a:ext cx="6281928" cy="364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zależności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regionu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tradycji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rodzinnych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zestaw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wigilijnych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potraw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różny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 ale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zwyczajowo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wigilijnym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stole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powinny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znaleźć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wszystkie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płody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ziemi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potraw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powinno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być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dwanaście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Każdej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należy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spróbować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 co ma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zapewnić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szczęście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przez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cały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rok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. Do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najbardziej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typowych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należą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: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barszcz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z </a:t>
            </a:r>
            <a:r>
              <a:rPr lang="en-US" sz="153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uszkami</a:t>
            </a:r>
            <a:r>
              <a:rPr lang="en-US" sz="1530" dirty="0" smtClean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ryby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przyrządzane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różne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sposoby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 z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najbardziej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tradycyjnym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karpiem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smażonym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w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galarecie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kapusta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z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grochem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kapusta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grzybami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 pierogi z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kapustą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kasza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z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suszonymi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grzybami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fasola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suszonymi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śliwami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paszteciki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z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grzybami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kotleciki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z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ryżu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 z 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sosem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grzybowym</a:t>
            </a:r>
            <a:r>
              <a:rPr lang="pl-PL" sz="1530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3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Zgodnie</a:t>
            </a:r>
            <a:r>
              <a:rPr lang="en-US" sz="153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polskim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zwyczajem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potrawy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powinny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być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postne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czyli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bezmięsne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bez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użycia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tłuszczów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zwierzęcych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. Post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zwyczajem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dość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powszechnie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przestrzeganym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mimo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że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wielu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wyznaniach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chrześcijańskich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nakazany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pl-PL" sz="153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53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Biskup</a:t>
            </a:r>
            <a:r>
              <a:rPr lang="pl-PL" sz="1530" dirty="0" smtClean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3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zachęcają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zachowania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tego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zwyczaju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ze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względu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wyjątkowy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charakter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tego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dnia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30" dirty="0" err="1">
                <a:latin typeface="Times New Roman"/>
                <a:ea typeface="Times New Roman"/>
                <a:cs typeface="Times New Roman"/>
                <a:sym typeface="Times New Roman"/>
              </a:rPr>
              <a:t>Polsce</a:t>
            </a:r>
            <a:r>
              <a:rPr lang="en-US" sz="1530" dirty="0">
                <a:latin typeface="Times New Roman"/>
                <a:ea typeface="Times New Roman"/>
                <a:cs typeface="Times New Roman"/>
                <a:sym typeface="Times New Roman"/>
              </a:rPr>
              <a:t>".</a:t>
            </a:r>
            <a:endParaRPr dirty="0"/>
          </a:p>
        </p:txBody>
      </p:sp>
      <p:pic>
        <p:nvPicPr>
          <p:cNvPr id="309" name="Google Shape;309;p28" descr="Obraz zawierający stół, wewnątrz, zdjęcie, kobieta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167" r="53406" b="-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29" descr="Obraz zawierający budynek, zdjęcie, mężczyzna, przód&#10;&#10;Opis wygenerowany automatycznie"/>
          <p:cNvPicPr preferRelativeResize="0"/>
          <p:nvPr/>
        </p:nvPicPr>
        <p:blipFill rotWithShape="1">
          <a:blip r:embed="rId3">
            <a:alphaModFix/>
          </a:blip>
          <a:srcRect t="9182" b="32677"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29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title"/>
          </p:nvPr>
        </p:nvSpPr>
        <p:spPr>
          <a:xfrm>
            <a:off x="1066800" y="374162"/>
            <a:ext cx="10058400" cy="78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2400"/>
              <a:buFont typeface="Ribeye"/>
              <a:buNone/>
            </a:pPr>
            <a:r>
              <a:rPr lang="en-US" sz="2400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TRADYCYJNE MENU TYLKO DLA BOGACZY?</a:t>
            </a:r>
            <a:endParaRPr/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2"/>
          </p:nvPr>
        </p:nvSpPr>
        <p:spPr>
          <a:xfrm>
            <a:off x="581891" y="1211234"/>
            <a:ext cx="11019559" cy="520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50"/>
              <a:buNone/>
            </a:pP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Podczas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wojny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całej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świątecznej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krzątaniny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największą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troską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jednak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menu.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Czy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zwyczajnym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domu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który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co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dzień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był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areną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zmagań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gospodyni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brakiem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podstawowych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produktów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dało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ogóle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przygotować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dwanaście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tradycyjnych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potraw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?  </a:t>
            </a:r>
            <a:endParaRPr sz="15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550"/>
              <a:buNone/>
            </a:pP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Stało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wyczynem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godnym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mitycznego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Herkulesa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niewiele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osób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stanie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mu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sprostać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Polegając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tylko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oficjalnych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źródłach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zaopatrzenia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pani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domu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mogła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przygotować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co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najwyżej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smutny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erzac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Wigilii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Dlatego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niemal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wszystkie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gospodynie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korzystały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przedświątecznej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oferty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czarnorynkowej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550"/>
              <a:buNone/>
            </a:pP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Wielu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standardowych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pozycji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wigilijnego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menu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sposób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dostać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Śledzi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ma, a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karp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szczupak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są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absurdalnie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drogie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550"/>
              <a:buNone/>
            </a:pP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Na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wielu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stołach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wigilijnych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królował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barszcz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Jednak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barszcz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zapychał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brzuchy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Polaków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Na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wielkomiejskich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stołach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gościły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podczas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uroczystej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kolacji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…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kartofle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różnych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odmianach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Wspominał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w 1958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roku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Władysław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Bartoszewski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550"/>
              <a:buNone/>
            </a:pP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Apetyt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zaspokajano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plackami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kartoflanymi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oleju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lub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prostu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kartoflami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surową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cebulą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witaminy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!).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Chude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ciasto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kartkową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margaryną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, w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którym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jaja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zastępowano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niekiedy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dynią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albo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proszkiem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jajecznym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pełniło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obowiązki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świątecznego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deseru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550"/>
              <a:buNone/>
            </a:pP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Trochę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lepiej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prowincji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małych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miasteczkach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gdzie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wiele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miejsc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pod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uprawy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łatwiej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żywność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Także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wieczerza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mogła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być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przeżywana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sposób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tradycyjny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: z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dwunastoma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potrawami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stołem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kilkanaście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więcej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osób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głośnym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śpiewaniem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kolęd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zaglądaniem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obory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czy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zwierzęta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zaczną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mówić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ludzkim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głosem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Takie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z 1941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roku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zapadły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pamięć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Marii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Kwiatkowskiej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młodej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dziewczynie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którą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wojna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skazała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tułaczkę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wraz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matką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młodszym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bratem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550"/>
              <a:buNone/>
            </a:pP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Świąteczny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stół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zastawiono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dwadzieścia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osób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, pod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obrusem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leżało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świeże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siano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stole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dwanaście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dań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[…].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Wysiedleńcy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nic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prawie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posiadali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gospodarze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też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bogaci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uczciwie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dzielili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, co </a:t>
            </a:r>
            <a:r>
              <a:rPr lang="en-US" sz="1550" i="1" dirty="0" err="1">
                <a:latin typeface="Times New Roman"/>
                <a:ea typeface="Times New Roman"/>
                <a:cs typeface="Times New Roman"/>
                <a:sym typeface="Times New Roman"/>
              </a:rPr>
              <a:t>posiadali</a:t>
            </a:r>
            <a:r>
              <a:rPr lang="en-US" sz="1550" i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550"/>
              <a:buNone/>
            </a:pP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Były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także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rodziny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które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powodu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niemieckich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poczynań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znalazły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szczególnie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trudnej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sytuacji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Kiedy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co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dzień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miały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co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włożyć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garnka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nikt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czekał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z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radością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nikt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spodziewał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ich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uroczystego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obchodzenia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Dotykało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to w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szczególności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najmłodszych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członków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takich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rodzin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just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550"/>
              <a:buNone/>
            </a:pP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Kiedy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Polacy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obracali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w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rękach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każdy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grosz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przed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jego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wydaniem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Niemcy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mieli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żadnych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skrupułów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radośnie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świętowali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Boże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50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Narodzenie</a:t>
            </a:r>
            <a: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155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5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9212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775"/>
              <a:buNone/>
            </a:pPr>
            <a:endParaRPr sz="775" dirty="0">
              <a:solidFill>
                <a:srgbClr val="262626"/>
              </a:solidFill>
            </a:endParaRPr>
          </a:p>
          <a:p>
            <a:pPr marL="182880" lvl="0" indent="-133667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775"/>
              <a:buNone/>
            </a:pPr>
            <a:endParaRPr sz="775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0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0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30" descr="Obraz zawierający zewnętrzne, budynek, zdjęcie, woda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7654" y="1375754"/>
            <a:ext cx="5367165" cy="411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0"/>
          <p:cNvSpPr/>
          <p:nvPr/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0"/>
          <p:cNvSpPr/>
          <p:nvPr/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0"/>
          <p:cNvSpPr txBox="1">
            <a:spLocks noGrp="1"/>
          </p:cNvSpPr>
          <p:nvPr>
            <p:ph type="title"/>
          </p:nvPr>
        </p:nvSpPr>
        <p:spPr>
          <a:xfrm>
            <a:off x="7064082" y="642594"/>
            <a:ext cx="4472921" cy="164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4000"/>
              <a:buFont typeface="Ribeye"/>
              <a:buNone/>
            </a:pPr>
            <a:r>
              <a:rPr lang="en-US" sz="40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PASTERKA</a:t>
            </a:r>
            <a:endParaRPr/>
          </a:p>
        </p:txBody>
      </p:sp>
      <p:sp>
        <p:nvSpPr>
          <p:cNvPr id="335" name="Google Shape;335;p30"/>
          <p:cNvSpPr txBox="1">
            <a:spLocks noGrp="1"/>
          </p:cNvSpPr>
          <p:nvPr>
            <p:ph type="body" idx="2"/>
          </p:nvPr>
        </p:nvSpPr>
        <p:spPr>
          <a:xfrm>
            <a:off x="7064082" y="2385390"/>
            <a:ext cx="4472922" cy="364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wieczór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kończy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uroczysta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msza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odprawiana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północy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kościołach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Według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tradycji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ona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upamiętnieniem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przybycia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Betlejem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pasterzy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którzy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jako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pierwsi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oddali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hołd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nowonarodzonemu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Chrystusowi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Zwyczaj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odprawiania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nocnej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liturgii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wprowadzono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Kościele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w V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wieku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Polski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dotarł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wraz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chrześcijaństwem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127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31" descr="Obraz zawierający osoba, budynek, pozujący, grupa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2587" r="9091" b="803"/>
          <a:stretch/>
        </p:blipFill>
        <p:spPr>
          <a:xfrm>
            <a:off x="20" y="-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/>
          <p:nvPr/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1"/>
          <p:cNvSpPr/>
          <p:nvPr/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4400"/>
              <a:buFont typeface="Ribeye"/>
              <a:buNone/>
            </a:pPr>
            <a:r>
              <a:rPr lang="en-US" sz="44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KOL</a:t>
            </a:r>
            <a:r>
              <a:rPr lang="en-US" sz="4400" b="1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Ę</a:t>
            </a:r>
            <a:r>
              <a:rPr lang="en-US" sz="44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DY</a:t>
            </a:r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type="body" idx="2"/>
          </p:nvPr>
        </p:nvSpPr>
        <p:spPr>
          <a:xfrm>
            <a:off x="774043" y="2538920"/>
            <a:ext cx="4602152" cy="348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Ważnym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elementem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Wigilii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ale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całych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Świąt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Bożego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śpiewanie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kolęd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polskiej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tradycji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ich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bardzo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wiele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najstarsze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nich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pochodzą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czasów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średniowiecza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Jednak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największy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ich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rozkwit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przypada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XVII </a:t>
            </a:r>
            <a:b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XVIII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wiek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kiedy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powstały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najpopularniejsze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nich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m.in. „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Wśród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nocnej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ciszy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”, „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Lulajże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Jezuniu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czy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Bóg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rodzi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”. W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niektórych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rejonach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Polski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domach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chodzą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także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kolędnicy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którzy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składają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życzenia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śpiewają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kolędy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2"/>
          <p:cNvSpPr/>
          <p:nvPr/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32" descr="Obraz zawierający wewnątrz, żyjący, budynek, pomieszczenie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101" r="24506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2"/>
          <p:cNvSpPr/>
          <p:nvPr/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3600"/>
              <a:buFont typeface="Ribeye"/>
              <a:buNone/>
            </a:pPr>
            <a:r>
              <a:rPr lang="en-US" sz="36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DNI </a:t>
            </a:r>
            <a:r>
              <a:rPr lang="en-US" sz="3600" b="1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ŚWIĄTECZNE</a:t>
            </a:r>
            <a:endParaRPr/>
          </a:p>
        </p:txBody>
      </p:sp>
      <p:sp>
        <p:nvSpPr>
          <p:cNvPr id="362" name="Google Shape;362;p32"/>
          <p:cNvSpPr txBox="1">
            <a:spLocks noGrp="1"/>
          </p:cNvSpPr>
          <p:nvPr>
            <p:ph type="body" idx="2"/>
          </p:nvPr>
        </p:nvSpPr>
        <p:spPr>
          <a:xfrm>
            <a:off x="6846137" y="2538919"/>
            <a:ext cx="4602152" cy="355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Następny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dzień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wigilii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(25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grudnia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) jest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nazywany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Bożym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Narodzeniem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a 26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grudnia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to w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Polsce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drugi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dzień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świąt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obchodzony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pamiątkę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pl-PL" sz="2000" dirty="0">
                <a:latin typeface="Times New Roman"/>
                <a:ea typeface="Times New Roman"/>
                <a:cs typeface="Times New Roman"/>
                <a:sym typeface="Times New Roman"/>
              </a:rPr>
              <a:t>Ś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Szczepana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pierwszego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męczennika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wiarę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chrześcijańską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Są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zwykłe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dni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przeznaczone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odpoczynek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rodzinne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spotkania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kolędowanie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33" descr="Obraz zawierający osoba, trzymający, mężczyzna, chłopiec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7654" y="1644113"/>
            <a:ext cx="5367165" cy="358258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3"/>
          <p:cNvSpPr/>
          <p:nvPr/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3"/>
          <p:cNvSpPr/>
          <p:nvPr/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3"/>
          <p:cNvSpPr txBox="1">
            <a:spLocks noGrp="1"/>
          </p:cNvSpPr>
          <p:nvPr>
            <p:ph type="title"/>
          </p:nvPr>
        </p:nvSpPr>
        <p:spPr>
          <a:xfrm>
            <a:off x="7064082" y="642594"/>
            <a:ext cx="4472921" cy="164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3200"/>
              <a:buFont typeface="Ribeye"/>
              <a:buNone/>
            </a:pPr>
            <a:r>
              <a:rPr lang="en-US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CIEKAWOSTKA WIGILIJNA</a:t>
            </a:r>
            <a:endParaRPr b="1" cap="none">
              <a:solidFill>
                <a:srgbClr val="7A0A0A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375" name="Google Shape;375;p33"/>
          <p:cNvSpPr txBox="1">
            <a:spLocks noGrp="1"/>
          </p:cNvSpPr>
          <p:nvPr>
            <p:ph type="body" idx="2"/>
          </p:nvPr>
        </p:nvSpPr>
        <p:spPr>
          <a:xfrm>
            <a:off x="7064082" y="2385390"/>
            <a:ext cx="4472922" cy="364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Wigilia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Bożego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dawniej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stanowiła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przygotowanie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świąt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ale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reformie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kalendarza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stała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ich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częścią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dniu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sprzątano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domy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dekorowano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snopami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zboża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które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ustawiano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kątach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pokoi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Miały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symbolizować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pomyślność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dostatek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Ponadto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domy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ozdabiano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iglastymi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gałązkami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zwanymi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podłaźniczkami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które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umieszczano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różnych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miejscach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Zwyczaj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ubierania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choinki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pojawił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Polsce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dopiero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w XVIII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wieku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przywędrował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Niemiec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6" descr="Obraz zawierający wewnątrz, żyjący, pomieszczenie, kominek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0667" r="11073"/>
          <a:stretch/>
        </p:blipFill>
        <p:spPr>
          <a:xfrm>
            <a:off x="372361" y="246265"/>
            <a:ext cx="5880918" cy="63741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/>
          <p:nvPr/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2800"/>
              <a:buFont typeface="Ribeye"/>
              <a:buNone/>
            </a:pPr>
            <a:r>
              <a:rPr lang="en-US" sz="28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WPROWADZENIE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2"/>
          </p:nvPr>
        </p:nvSpPr>
        <p:spPr>
          <a:xfrm>
            <a:off x="7055423" y="1955915"/>
            <a:ext cx="4472922" cy="426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Bożego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dla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nas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Polaków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jedno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ważniejszych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jeśli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najważniejszych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uroczystości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ciągu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roku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we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wszystkich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krajach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ma ono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takie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znaczenie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czasami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posiada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mniej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tradycji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 One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właśnie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665" dirty="0"/>
              <a:t/>
            </a:r>
            <a:br>
              <a:rPr lang="en-US" sz="1665" dirty="0"/>
            </a:b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ukształtowały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przestrzeni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wieków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gdy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zwyczaje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pochodzące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z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czasów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pogańskich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przeplatały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zwyczajami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wprowadzonymi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przez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Kościół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 Na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ich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kształt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miały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także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wpływ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inne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obrządki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kościelne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tradycje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ludowe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Obecnie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Boże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ma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charakter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rodzinnego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najczęściej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obchodzone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gronie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najbliższych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Jednak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zawsze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święto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mogło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być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odpowiedni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sposób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celebrowane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przez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naszych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rodaków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4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4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4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34" descr="Obraz zawierający wewnątrz, stare, stół, siedzi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43750"/>
          <a:stretch/>
        </p:blipFill>
        <p:spPr>
          <a:xfrm>
            <a:off x="20" y="-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4"/>
          <p:cNvSpPr/>
          <p:nvPr/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4"/>
          <p:cNvSpPr/>
          <p:nvPr/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3200"/>
              <a:buFont typeface="Ribeye"/>
              <a:buNone/>
            </a:pPr>
            <a:r>
              <a:rPr lang="en-US" b="1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NIEZBĘDNA</a:t>
            </a:r>
            <a:r>
              <a:rPr lang="en-US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 CHOINKA</a:t>
            </a:r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body" idx="2"/>
          </p:nvPr>
        </p:nvSpPr>
        <p:spPr>
          <a:xfrm>
            <a:off x="774043" y="2538920"/>
            <a:ext cx="4602152" cy="348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US" sz="1665">
                <a:latin typeface="Times New Roman"/>
                <a:ea typeface="Times New Roman"/>
                <a:cs typeface="Times New Roman"/>
                <a:sym typeface="Times New Roman"/>
              </a:rPr>
              <a:t>Bożonarodzeniowe drzewko jest i było jednym </a:t>
            </a:r>
            <a:br>
              <a:rPr lang="en-US" sz="1665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65">
                <a:latin typeface="Times New Roman"/>
                <a:ea typeface="Times New Roman"/>
                <a:cs typeface="Times New Roman"/>
                <a:sym typeface="Times New Roman"/>
              </a:rPr>
              <a:t>z najważniejszych elementów budujących świąteczny nastrój. W okupacyjnych realiach jego zdobycie i przystrojenie stało się nie lada wyzwaniem. Przyszły historyk i filmowiec, Wiesław Stradomski, wspominał, że w jego rodzinnym domu choinka była o połowę mniejsza niż dawniej. W dodatku kosztowała aż kilkanaście złotych. </a:t>
            </a:r>
            <a:endParaRPr sz="166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65"/>
              <a:buNone/>
            </a:pPr>
            <a:r>
              <a:rPr lang="en-US" sz="1665">
                <a:latin typeface="Times New Roman"/>
                <a:ea typeface="Times New Roman"/>
                <a:cs typeface="Times New Roman"/>
                <a:sym typeface="Times New Roman"/>
              </a:rPr>
              <a:t>Choć był to spory wydatek, każdy starał się zdobyć drzewko albo przynajmniej pęk jedliny. Kiedy już w domu roznosił się zapach igliwia, przychodził czas na ubieranie choinki. Wieszało się najróżniejsze rzeczy aby umilić ten przykry czas takim ozdobnym drzewkiem.</a:t>
            </a:r>
            <a:endParaRPr/>
          </a:p>
          <a:p>
            <a:pPr marL="0" lvl="0" indent="10572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65"/>
              <a:buFont typeface="Garamond"/>
              <a:buNone/>
            </a:pPr>
            <a:endParaRPr sz="166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0572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65"/>
              <a:buFont typeface="Garamond"/>
              <a:buNone/>
            </a:pPr>
            <a:endParaRPr sz="166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5"/>
          <p:cNvSpPr txBox="1"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ibeye"/>
              <a:buNone/>
            </a:pPr>
            <a:r>
              <a:rPr lang="en-US" sz="4400" b="1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DZIĘKUJE ZA UWAGĘ</a:t>
            </a:r>
            <a:endParaRPr/>
          </a:p>
        </p:txBody>
      </p:sp>
      <p:sp>
        <p:nvSpPr>
          <p:cNvPr id="396" name="Google Shape;396;p35"/>
          <p:cNvSpPr txBox="1">
            <a:spLocks noGrp="1"/>
          </p:cNvSpPr>
          <p:nvPr>
            <p:ph type="subTitle" idx="1"/>
          </p:nvPr>
        </p:nvSpPr>
        <p:spPr>
          <a:xfrm>
            <a:off x="1769525" y="4344354"/>
            <a:ext cx="86553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200" b="1" dirty="0" err="1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Wesołych</a:t>
            </a:r>
            <a:r>
              <a:rPr lang="en-US" sz="4200" b="1" dirty="0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Świąt</a:t>
            </a:r>
            <a:r>
              <a:rPr lang="en-US" sz="4200" b="1" dirty="0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Bożego</a:t>
            </a:r>
            <a:r>
              <a:rPr lang="en-US" sz="4200" b="1" dirty="0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Narodzenia</a:t>
            </a:r>
            <a:endParaRPr sz="1600" dirty="0"/>
          </a:p>
        </p:txBody>
      </p:sp>
      <p:sp>
        <p:nvSpPr>
          <p:cNvPr id="397" name="Google Shape;397;p35"/>
          <p:cNvSpPr/>
          <p:nvPr/>
        </p:nvSpPr>
        <p:spPr>
          <a:xfrm>
            <a:off x="1447801" y="1411640"/>
            <a:ext cx="9296400" cy="4034700"/>
          </a:xfrm>
          <a:prstGeom prst="rect">
            <a:avLst/>
          </a:prstGeom>
          <a:noFill/>
          <a:ln w="9525" cap="sq" cmpd="sng">
            <a:solidFill>
              <a:srgbClr val="FEFEF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5"/>
          <p:cNvSpPr txBox="1"/>
          <p:nvPr/>
        </p:nvSpPr>
        <p:spPr>
          <a:xfrm>
            <a:off x="-9" y="235974"/>
            <a:ext cx="12074021" cy="650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  <a:cs typeface="Times New Roman"/>
                <a:sym typeface="Times New Roman"/>
              </a:rPr>
              <a:t>Źródła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  <a:cs typeface="Times New Roman"/>
                <a:sym typeface="Times New Roman"/>
              </a:rPr>
              <a:t>: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  <a:cs typeface="Times New Roman"/>
                <a:sym typeface="Times New Roman"/>
              </a:rPr>
              <a:t>WIKIPEDIA: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  <a:sym typeface="Times New Roman"/>
              </a:rPr>
              <a:t>BOŻE NARODZENIE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  <a:sym typeface="Times New Roman"/>
              </a:rPr>
              <a:t>BOŻE NARODZENIE W POLSCE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  <a:sym typeface="Times New Roman"/>
              </a:rPr>
              <a:t>WIGILIA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  <a:sym typeface="Times New Roman"/>
              </a:rPr>
              <a:t>CIEKAWOSTKIHISTORYCZNE.PL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  <a:sym typeface="Times New Roman"/>
              </a:rPr>
              <a:t>HISTORIA.ORG.PL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  <a:sym typeface="Times New Roman"/>
              </a:rPr>
              <a:t>GRAFIKA - GOOGLE</a:t>
            </a: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pl-PL" sz="3600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  <a:cs typeface="Times New Roman"/>
                <a:sym typeface="Times New Roman"/>
              </a:rPr>
              <a:t>ADAM KOZIEŁ</a:t>
            </a:r>
            <a:endParaRPr lang="pl-PL" sz="3600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-PL" u="sng" dirty="0">
              <a:solidFill>
                <a:srgbClr val="FFFF00"/>
              </a:solidFill>
              <a:latin typeface="Arial Black" panose="020B0A040201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2800"/>
              <a:buFont typeface="Ribeye"/>
              <a:buNone/>
            </a:pPr>
            <a:r>
              <a:rPr lang="en-US" sz="28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CI</a:t>
            </a:r>
            <a:r>
              <a:rPr lang="en-US" sz="2800" b="1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ĘŻ</a:t>
            </a:r>
            <a:r>
              <a:rPr lang="en-US" sz="28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KA HISTORIA</a:t>
            </a: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1066800" y="2103120"/>
            <a:ext cx="6485467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czym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kojarzą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dzisiaj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Bożego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Radość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możliwość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przebywania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we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wspólnym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gronie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najbliższą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rodziną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chwila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odpoczynku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szarości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dnia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codziennego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...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Każdy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pewnie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znalazłby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jeszcze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coś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co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najlepiej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opisałoby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jego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uczucia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A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jakie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wrażenia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towarzyszyły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którzy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obchodzili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okresie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okupacji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1939-1945?</a:t>
            </a:r>
            <a:r>
              <a:rPr lang="en-US" sz="1700" b="1" dirty="0"/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Nasz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kraj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wraz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ludnością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go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zamieszkującą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wiele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przecierpiał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pierwszym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semestrze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roku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szkolnego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temat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gorący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Jednak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koniec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roku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jest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już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weselszy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względu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Czy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możemy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dwa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tematy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połączyć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?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Powiedzmy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sobie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trochę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w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ramach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ciekawostki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podsumowania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jak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wyglądało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Boże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tych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trudnych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dla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nas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czasach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17" descr="Obraz zawierający śnieg, osoba, zewnętrzne, mężczyzna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8508" r="23694" b="-1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18" descr="Obraz zawierający zdjęcie, różny, stół, różne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571" r="13440" b="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/>
          <p:nvPr/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2800"/>
              <a:buFont typeface="Ribeye"/>
              <a:buNone/>
            </a:pPr>
            <a:r>
              <a:rPr lang="en-US" sz="28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NARODZENIE </a:t>
            </a:r>
            <a:r>
              <a:rPr lang="en-US" sz="2800" b="1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PAŃSKIE</a:t>
            </a:r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2"/>
          </p:nvPr>
        </p:nvSpPr>
        <p:spPr>
          <a:xfrm>
            <a:off x="6846137" y="2538919"/>
            <a:ext cx="4602152" cy="355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Bożego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bądź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inaczej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Pańskie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w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tradycji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chrześcijańskiej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święto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upamiętniające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narodziny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Jezusa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Chrystusa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Jest to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stała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uroczystość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liturgiczna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przypadająca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25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grudnia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Boże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poprzedzone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okresem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trzytygodniowego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oczekiwania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(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dokładnie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czterech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niedziel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), </a:t>
            </a: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zwanego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adwentem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Kościele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katolickim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jest to 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święto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nakazane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AE2DC"/>
              </a:gs>
              <a:gs pos="77000">
                <a:srgbClr val="C1CAC2"/>
              </a:gs>
              <a:gs pos="100000">
                <a:srgbClr val="BAC2B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9" descr="Obraz zawierający stół, obiekt, siedzi, kwiat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730" r="9091"/>
          <a:stretch/>
        </p:blipFill>
        <p:spPr>
          <a:xfrm>
            <a:off x="1" y="10"/>
            <a:ext cx="12191999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>
            <a:off x="275090" y="237744"/>
            <a:ext cx="7652977" cy="6382512"/>
          </a:xfrm>
          <a:prstGeom prst="rect">
            <a:avLst/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952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671830" y="642594"/>
            <a:ext cx="6718433" cy="174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4400"/>
              <a:buFont typeface="Ribeye"/>
              <a:buNone/>
            </a:pPr>
            <a:r>
              <a:rPr lang="en-US" sz="44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ADWENT</a:t>
            </a:r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body" idx="2"/>
          </p:nvPr>
        </p:nvSpPr>
        <p:spPr>
          <a:xfrm>
            <a:off x="671831" y="2389098"/>
            <a:ext cx="6718434" cy="364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kościelnej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liturgii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oraz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zwyczajach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ludowych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Boże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Narodzenie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poprzedzone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jest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okresem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trzytygodniowego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oczekiwania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dokładnie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czterech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niedziel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),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zwanego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 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adwentem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W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tym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okresie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wierni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biorą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udział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 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roratach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 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poświęconych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Najświętszej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Marii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Pannie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Dawniej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b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niektórych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regionach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Polski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wyplatało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się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także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 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wieńce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adwentowe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które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pierwszą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niedzielę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adwentu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wieszało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się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domu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pod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sufitem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b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zapalało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nim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świeczkę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W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każdą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następną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niedzielę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dokładano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pl-PL" sz="166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                 </a:t>
            </a:r>
            <a:r>
              <a:rPr lang="en-US" sz="1665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kolejne</a:t>
            </a:r>
            <a:r>
              <a:rPr lang="en-US" sz="166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świeczki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Tradycją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stało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się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również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pieczenie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bożonarodzeniowych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 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pierników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wykonywanie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ozdób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choinkę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oraz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wysyłanie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kart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świątecznych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z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życzeniami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krewnych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znajomych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b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okresie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adwentowym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grudnia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przypada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dzień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 </a:t>
            </a:r>
            <a:r>
              <a:rPr lang="pl-PL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Ś</a:t>
            </a:r>
            <a:r>
              <a:rPr lang="en-US" sz="166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Mikołaja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kiedy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to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dzieci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obdarowywane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drobnymi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prezentami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wkładanymi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butów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lub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pod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poduszki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1665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65"/>
              <a:buNone/>
            </a:pP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Przez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cały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adwent</a:t>
            </a:r>
            <a:r>
              <a:rPr lang="pl-PL" sz="166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en-US" sz="166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aż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 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Święta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Trzech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Króli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 (6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stycznia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w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niektórych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regionach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Polski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wsiach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chodzą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„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gwiazdorzy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”,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którzy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śpiewają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kolędy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recytują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wiersze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albo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wystawiają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 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herody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 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inspirowane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 </a:t>
            </a:r>
            <a:r>
              <a:rPr lang="en-US" sz="166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jasełkami</a:t>
            </a:r>
            <a:r>
              <a:rPr lang="en-US" sz="166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0572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65"/>
              <a:buFont typeface="Garamond"/>
              <a:buNone/>
            </a:pPr>
            <a:endParaRPr sz="166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0" descr="Obraz zawierający zewnętrzne, latanie, dym, zachmurzenie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6491" r="9091" b="2599"/>
          <a:stretch/>
        </p:blipFill>
        <p:spPr>
          <a:xfrm>
            <a:off x="20" y="-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/>
          <p:nvPr/>
        </p:nvSpPr>
        <p:spPr>
          <a:xfrm>
            <a:off x="267615" y="253548"/>
            <a:ext cx="5612193" cy="6366708"/>
          </a:xfrm>
          <a:prstGeom prst="rect">
            <a:avLst/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4400"/>
              <a:buFont typeface="Ribeye"/>
              <a:buNone/>
            </a:pPr>
            <a:r>
              <a:rPr lang="en-US" sz="4400" b="1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POCZĄTKI</a:t>
            </a:r>
            <a:r>
              <a:rPr lang="en-US" sz="44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 WOJNY</a:t>
            </a:r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2"/>
          </p:nvPr>
        </p:nvSpPr>
        <p:spPr>
          <a:xfrm>
            <a:off x="774043" y="2538920"/>
            <a:ext cx="4602152" cy="348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Z dniem 1 września 1939 roku nie odwołano nagle wszystkich świąt, a Boże Narodzenie nie zniknęło z kalendarza. Kiedy nadchodził 24 grudnia, Polacy jak dawniej wypatrywali pierwszej gwiazdki, a pod obrus wkładali sianko. Zmieniła się za to cała reszta.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4400"/>
              <a:buFont typeface="Ribeye"/>
              <a:buNone/>
            </a:pPr>
            <a:r>
              <a:rPr lang="en-US" sz="44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WIGILIA</a:t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9525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1" descr="Obraz zawierający osoba, stół, żywność, wewnątrz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05256" y="2030980"/>
            <a:ext cx="4414438" cy="281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>
            <a:spLocks noGrp="1"/>
          </p:cNvSpPr>
          <p:nvPr>
            <p:ph type="body" idx="2"/>
          </p:nvPr>
        </p:nvSpPr>
        <p:spPr>
          <a:xfrm>
            <a:off x="6579450" y="2538919"/>
            <a:ext cx="4957554" cy="349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niektórych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Kościołach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chrześcijańskich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Bożego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zaczynają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dnia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poprzedzającego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rocznicę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narodzin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Jezusa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–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Wigilii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zwanej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Polsce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regionalnie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665" i="1" dirty="0" err="1">
                <a:latin typeface="Times New Roman"/>
                <a:ea typeface="Times New Roman"/>
                <a:cs typeface="Times New Roman"/>
                <a:sym typeface="Times New Roman"/>
              </a:rPr>
              <a:t>Gwiazdką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dniu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tradycją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Polsce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jest post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jakościowy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(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bezmięsny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pewnych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regionach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kraju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jest to post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ścisły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Punktem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kulminacyjnym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dnia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uroczysta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kolacja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 W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Kościele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łacińskim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1665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-US" sz="1665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igilia</a:t>
            </a:r>
            <a:r>
              <a:rPr lang="en-US" sz="1665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Bożego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obchodzona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24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grudnia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Dzień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-US" sz="1665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igilii</a:t>
            </a:r>
            <a:r>
              <a:rPr lang="en-US" sz="1665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Bożego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bywał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też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przesuwany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Według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tradycji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ludowej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wciąż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żywej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np.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Kielecczyźnie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), 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latach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gdy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24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grudnia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wypada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 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niedzielę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wigilia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mogła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być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obchodzona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ponieważ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niedziela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przyjmuje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postu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”. 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takim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przypadku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wieczerzę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wigilijną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urządzano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już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sobotę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Boże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Narodzenie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świętowało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przez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trzy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65" dirty="0" err="1">
                <a:latin typeface="Times New Roman"/>
                <a:ea typeface="Times New Roman"/>
                <a:cs typeface="Times New Roman"/>
                <a:sym typeface="Times New Roman"/>
              </a:rPr>
              <a:t>dni</a:t>
            </a:r>
            <a:r>
              <a:rPr lang="en-US" sz="1665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6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3600"/>
              <a:buFont typeface="Ribeye"/>
              <a:buNone/>
            </a:pPr>
            <a:r>
              <a:rPr lang="en-US" sz="3600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PIERWSZA WOJENNA WIGILIA</a:t>
            </a:r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body" idx="2"/>
          </p:nvPr>
        </p:nvSpPr>
        <p:spPr>
          <a:xfrm>
            <a:off x="639337" y="1815047"/>
            <a:ext cx="7182417" cy="4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pl-PL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en-US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Najtrudniej</a:t>
            </a:r>
            <a:r>
              <a:rPr lang="en-US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utrzymać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fason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pierwszą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wojenną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Wigilię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niespełna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cztery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miesiące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chwili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gdy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zawalił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dawny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świat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. Na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żywej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tkance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miast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miasteczek</a:t>
            </a:r>
            <a:r>
              <a:rPr lang="pl-PL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aż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dobrze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widać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ślady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niedawnych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walk.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zasypano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jeszcze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wszystkich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lejów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bombach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usunięto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gruzów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wielu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poległych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znalazło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godnego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miejsca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pochówku</a:t>
            </a:r>
            <a:r>
              <a:rPr lang="en-US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pl-PL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” -</a:t>
            </a:r>
            <a:r>
              <a:rPr lang="en-US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Jak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pisze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Władysław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Bartoszewski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 w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swoim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wspomnieniu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opublikowanym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przez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tygodnik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Stolica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” w 1957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roku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ludność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myślała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nadchodzących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świętach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głębokim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smutkiem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Klęska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kampanii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wrześniowej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coraz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trudniejsze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warunki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bytowe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odciskały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piętno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nastrojach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Polaków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niezliczonych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domach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była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pierwsza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ale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wcale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ostatnia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Wigilia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wieloma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pustymi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miejscami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przy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stole.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Obok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przygnębionych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sytuacją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Polaków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Boże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1939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roku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obchodzili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także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zwycięscy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naziści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Już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połowie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grudnia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1939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roku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Krakowie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zaroiło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bożonarodzeniowych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akcentów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Gadzinówka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Goniec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Krakowski”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rozpisywała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wzmożonym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ruchu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o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przekupniach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zabawkami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choinkowymi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świeczkami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słodyczami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przede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wszystkim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choinkami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miały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odbyć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jak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zawsze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– ale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razem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były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dla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Aryjczyków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ku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chwale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Hitlera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Mimo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wszystkich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przeciwności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ludność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okupowanego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kraju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traciła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ducha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Życząc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sobie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nawzajem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aby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kolejne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święta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można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było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obchodzić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wolnym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kraju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już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początkiem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grudnia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zabierali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przygotowania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225" name="Google Shape;225;p22" descr="Obraz zawierający zewnętrzne, osoba, zdjęcie, osoby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529" r="14723" b="-1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A0A"/>
              </a:buClr>
              <a:buSzPts val="3200"/>
              <a:buFont typeface="Ribeye"/>
              <a:buNone/>
            </a:pPr>
            <a:r>
              <a:rPr lang="en-US" b="1" cap="none">
                <a:solidFill>
                  <a:srgbClr val="7A0A0A"/>
                </a:solidFill>
                <a:latin typeface="Ribeye"/>
                <a:ea typeface="Ribeye"/>
                <a:cs typeface="Ribeye"/>
                <a:sym typeface="Ribeye"/>
              </a:rPr>
              <a:t>„PIERWSZA GWIAZDKA NA NIEBIE”</a:t>
            </a:r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body" idx="2"/>
          </p:nvPr>
        </p:nvSpPr>
        <p:spPr>
          <a:xfrm>
            <a:off x="1066800" y="2103120"/>
            <a:ext cx="6485467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Zgodnie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tradycją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Polsce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wieczerza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rozpoczyna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wraz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z „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pierwszą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gwiazdką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niebie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”. Jest to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symboliczne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nawiązanie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do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Gwiazdy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Betlejemskiej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zwiastującej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narodziny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Jezusa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którą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według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Biblii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wschodniej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stronie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nieba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ujrzeli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Trzej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Królowie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Wieczerzę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jak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każe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obyczaj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postną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rozpoczyna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modlitwą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czytaniem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fragmentu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Ewangelii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Mateusza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lub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Ewangelii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Łukasza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części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dotyczącej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narodzin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Jezusa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Potem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uczestnicy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wieczerzy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wzajemnie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przełamują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opłatkiem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jednocześnie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składając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sobie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życzenia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Na stole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przykrytym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białym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obrusem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wiązką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sianka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pod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spodem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ustawia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jedno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nakrycie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więcej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niż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wynosi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liczba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zgromadzonych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osób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Dodatkowe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miejsce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przy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stole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wigilijnym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przeznaczone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dla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niezapowiedzianego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gościa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, a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zwyczaj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ten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upowszechnił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w XIX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wieku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Ważnym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zwyczajem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towarzyszącym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wigilii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Bożego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Narodzenia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śpiewanie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700" dirty="0" err="1">
                <a:latin typeface="Times New Roman"/>
                <a:ea typeface="Times New Roman"/>
                <a:cs typeface="Times New Roman"/>
                <a:sym typeface="Times New Roman"/>
              </a:rPr>
              <a:t>kolęd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238" name="Google Shape;238;p23" descr="Obraz zawierający stół, żywność, wewnątrz, talerz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0478" r="16763" b="3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vonVTI">
  <a:themeElements>
    <a:clrScheme name="AnalogousFromDarkSeed_2SEEDS">
      <a:dk1>
        <a:srgbClr val="000000"/>
      </a:dk1>
      <a:lt1>
        <a:srgbClr val="FFFFFF"/>
      </a:lt1>
      <a:dk2>
        <a:srgbClr val="412724"/>
      </a:dk2>
      <a:lt2>
        <a:srgbClr val="E2E8E3"/>
      </a:lt2>
      <a:accent1>
        <a:srgbClr val="B13B9C"/>
      </a:accent1>
      <a:accent2>
        <a:srgbClr val="A74DC3"/>
      </a:accent2>
      <a:accent3>
        <a:srgbClr val="C34D7C"/>
      </a:accent3>
      <a:accent4>
        <a:srgbClr val="B14C3B"/>
      </a:accent4>
      <a:accent5>
        <a:srgbClr val="C38F4D"/>
      </a:accent5>
      <a:accent6>
        <a:srgbClr val="AAA838"/>
      </a:accent6>
      <a:hlink>
        <a:srgbClr val="9F7D35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AnalogousFromDarkSeed_2SEEDS">
      <a:dk1>
        <a:srgbClr val="000000"/>
      </a:dk1>
      <a:lt1>
        <a:srgbClr val="FFFFFF"/>
      </a:lt1>
      <a:dk2>
        <a:srgbClr val="412724"/>
      </a:dk2>
      <a:lt2>
        <a:srgbClr val="E2E8E3"/>
      </a:lt2>
      <a:accent1>
        <a:srgbClr val="B13B9C"/>
      </a:accent1>
      <a:accent2>
        <a:srgbClr val="A74DC3"/>
      </a:accent2>
      <a:accent3>
        <a:srgbClr val="C34D7C"/>
      </a:accent3>
      <a:accent4>
        <a:srgbClr val="B14C3B"/>
      </a:accent4>
      <a:accent5>
        <a:srgbClr val="C38F4D"/>
      </a:accent5>
      <a:accent6>
        <a:srgbClr val="AAA838"/>
      </a:accent6>
      <a:hlink>
        <a:srgbClr val="9F7D35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573</Words>
  <Application>Microsoft Office PowerPoint</Application>
  <PresentationFormat>Panoramiczny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Times New Roman</vt:lpstr>
      <vt:lpstr>Courier New</vt:lpstr>
      <vt:lpstr>Garamond</vt:lpstr>
      <vt:lpstr>Arial Black</vt:lpstr>
      <vt:lpstr>Courgette</vt:lpstr>
      <vt:lpstr>Arial</vt:lpstr>
      <vt:lpstr>Ribeye</vt:lpstr>
      <vt:lpstr>SavonVTI</vt:lpstr>
      <vt:lpstr>SavonVTI</vt:lpstr>
      <vt:lpstr>POLSKIE ŚWIĘTA BOŻEGO NARODZENIA</vt:lpstr>
      <vt:lpstr>WPROWADZENIE</vt:lpstr>
      <vt:lpstr>CIĘŻKA HISTORIA</vt:lpstr>
      <vt:lpstr>NARODZENIE PAŃSKIE</vt:lpstr>
      <vt:lpstr>ADWENT</vt:lpstr>
      <vt:lpstr>POCZĄTKI WOJNY</vt:lpstr>
      <vt:lpstr>WIGILIA</vt:lpstr>
      <vt:lpstr>PIERWSZA WOJENNA WIGILIA</vt:lpstr>
      <vt:lpstr>„PIERWSZA GWIAZDKA NA NIEBIE”</vt:lpstr>
      <vt:lpstr>ŚWIĄTECZNY HUMOR  I PRZYGOTOWANIA PODCZAS WOJNY</vt:lpstr>
      <vt:lpstr>OPŁATEK</vt:lpstr>
      <vt:lpstr>Prezentacja programu PowerPoint</vt:lpstr>
      <vt:lpstr>ŚWIĄTECZNE PREZENTY</vt:lpstr>
      <vt:lpstr>POTRAWY WIGILIJNE</vt:lpstr>
      <vt:lpstr>TRADYCYJNE MENU TYLKO DLA BOGACZY?</vt:lpstr>
      <vt:lpstr>PASTERKA</vt:lpstr>
      <vt:lpstr>KOLĘDY</vt:lpstr>
      <vt:lpstr>DNI ŚWIĄTECZNE</vt:lpstr>
      <vt:lpstr>CIEKAWOSTKA WIGILIJNA</vt:lpstr>
      <vt:lpstr>NIEZBĘDNA CHOINKA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POLSKIE ŚWIĘTA BOŻEGO NARODZENIA</dc:title>
  <cp:lastModifiedBy>Windows User</cp:lastModifiedBy>
  <cp:revision>3</cp:revision>
  <dcterms:modified xsi:type="dcterms:W3CDTF">2020-12-21T14:44:27Z</dcterms:modified>
</cp:coreProperties>
</file>