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ajd tytułowy"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tekst pionowy"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pionowy i teks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az z podpisem" type="picTx">
  <p:cSld name="PICTURE_WITH_CAPTION_TEXT">
    <p:spTree>
      <p:nvGrpSpPr>
        <p:cNvPr id="86" name="Shape 86"/>
        <p:cNvGrpSpPr/>
        <p:nvPr/>
      </p:nvGrpSpPr>
      <p:grpSpPr>
        <a:xfrm>
          <a:off x="0" y="0"/>
          <a:ext cx="0" cy="0"/>
          <a:chOff x="0" y="0"/>
          <a:chExt cx="0" cy="0"/>
        </a:xfrm>
      </p:grpSpPr>
      <p:sp>
        <p:nvSpPr>
          <p:cNvPr id="87" name="Google Shape;87;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lvl="1" marR="0" rtl="0" algn="l">
              <a:lnSpc>
                <a:spcPct val="90000"/>
              </a:lnSpc>
              <a:spcBef>
                <a:spcPts val="5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2pPr>
            <a:lvl3pPr lvl="2" marR="0" rtl="0" algn="l">
              <a:lnSpc>
                <a:spcPct val="90000"/>
              </a:lnSpc>
              <a:spcBef>
                <a:spcPts val="5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3pPr>
            <a:lvl4pPr lvl="3"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4pPr>
            <a:lvl5pPr lvl="4"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5pPr>
            <a:lvl6pPr lvl="5"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9pPr>
          </a:lstStyle>
          <a:p/>
        </p:txBody>
      </p:sp>
      <p:sp>
        <p:nvSpPr>
          <p:cNvPr id="89" name="Google Shape;89;p1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90" name="Google Shape;90;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az z podpisem" type="picTx">
  <p:cSld name="PICTURE_WITH_CAPTION_TEXT">
    <p:spTree>
      <p:nvGrpSpPr>
        <p:cNvPr id="17" name="Shape 17"/>
        <p:cNvGrpSpPr/>
        <p:nvPr/>
      </p:nvGrpSpPr>
      <p:grpSpPr>
        <a:xfrm>
          <a:off x="0" y="0"/>
          <a:ext cx="0" cy="0"/>
          <a:chOff x="0" y="0"/>
          <a:chExt cx="0" cy="0"/>
        </a:xfrm>
      </p:grpSpPr>
      <p:sp>
        <p:nvSpPr>
          <p:cNvPr id="18" name="Google Shape;18;p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0" name="Google Shape;20;p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 name="Google Shape;21;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wa elementy zawartości" type="twoObj">
  <p:cSld name="TWO_OBJECTS">
    <p:spTree>
      <p:nvGrpSpPr>
        <p:cNvPr id="24" name="Shape 24"/>
        <p:cNvGrpSpPr/>
        <p:nvPr/>
      </p:nvGrpSpPr>
      <p:grpSpPr>
        <a:xfrm>
          <a:off x="0" y="0"/>
          <a:ext cx="0" cy="0"/>
          <a:chOff x="0" y="0"/>
          <a:chExt cx="0" cy="0"/>
        </a:xfrm>
      </p:grpSpPr>
      <p:sp>
        <p:nvSpPr>
          <p:cNvPr id="25" name="Google Shape;25;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lko tytuł" type="titleOnly">
  <p:cSld name="TITLE_ONLY">
    <p:spTree>
      <p:nvGrpSpPr>
        <p:cNvPr id="31" name="Shape 31"/>
        <p:cNvGrpSpPr/>
        <p:nvPr/>
      </p:nvGrpSpPr>
      <p:grpSpPr>
        <a:xfrm>
          <a:off x="0" y="0"/>
          <a:ext cx="0" cy="0"/>
          <a:chOff x="0" y="0"/>
          <a:chExt cx="0" cy="0"/>
        </a:xfrm>
      </p:grpSpPr>
      <p:sp>
        <p:nvSpPr>
          <p:cNvPr id="32" name="Google Shape;32;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type="obj">
  <p:cSld name="OBJECT">
    <p:spTree>
      <p:nvGrpSpPr>
        <p:cNvPr id="36" name="Shape 36"/>
        <p:cNvGrpSpPr/>
        <p:nvPr/>
      </p:nvGrpSpPr>
      <p:grpSpPr>
        <a:xfrm>
          <a:off x="0" y="0"/>
          <a:ext cx="0" cy="0"/>
          <a:chOff x="0" y="0"/>
          <a:chExt cx="0" cy="0"/>
        </a:xfrm>
      </p:grpSpPr>
      <p:sp>
        <p:nvSpPr>
          <p:cNvPr id="37" name="Google Shape;37;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główek sekcji" type="secHead">
  <p:cSld name="SECTION_HEADER">
    <p:spTree>
      <p:nvGrpSpPr>
        <p:cNvPr id="42" name="Shape 42"/>
        <p:cNvGrpSpPr/>
        <p:nvPr/>
      </p:nvGrpSpPr>
      <p:grpSpPr>
        <a:xfrm>
          <a:off x="0" y="0"/>
          <a:ext cx="0" cy="0"/>
          <a:chOff x="0" y="0"/>
          <a:chExt cx="0" cy="0"/>
        </a:xfrm>
      </p:grpSpPr>
      <p:sp>
        <p:nvSpPr>
          <p:cNvPr id="43" name="Google Shape;43;p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5" name="Google Shape;45;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ównanie" type="twoTxTwoObj">
  <p:cSld name="TWO_OBJECTS_WITH_TEXT">
    <p:spTree>
      <p:nvGrpSpPr>
        <p:cNvPr id="48" name="Shape 48"/>
        <p:cNvGrpSpPr/>
        <p:nvPr/>
      </p:nvGrpSpPr>
      <p:grpSpPr>
        <a:xfrm>
          <a:off x="0" y="0"/>
          <a:ext cx="0" cy="0"/>
          <a:chOff x="0" y="0"/>
          <a:chExt cx="0" cy="0"/>
        </a:xfrm>
      </p:grpSpPr>
      <p:sp>
        <p:nvSpPr>
          <p:cNvPr id="49" name="Google Shape;49;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sty" type="blank">
  <p:cSld name="BLANK">
    <p:spTree>
      <p:nvGrpSpPr>
        <p:cNvPr id="57" name="Shape 57"/>
        <p:cNvGrpSpPr/>
        <p:nvPr/>
      </p:nvGrpSpPr>
      <p:grpSpPr>
        <a:xfrm>
          <a:off x="0" y="0"/>
          <a:ext cx="0" cy="0"/>
          <a:chOff x="0" y="0"/>
          <a:chExt cx="0" cy="0"/>
        </a:xfrm>
      </p:grpSpPr>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awartość z podpisem" type="objTx">
  <p:cSld name="OBJECT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4" name="Google Shape;64;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14:gallery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3" name="Google Shape;8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4" name="Google Shape;8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5" name="Google Shape;8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200" u="none">
                <a:solidFill>
                  <a:schemeClr val="lt1"/>
                </a:solidFill>
                <a:latin typeface="Calibri"/>
                <a:ea typeface="Calibri"/>
                <a:cs typeface="Calibri"/>
                <a:sym typeface="Calibri"/>
              </a:defRPr>
            </a:lvl1pPr>
            <a:lvl2pPr indent="0" lvl="1" marL="0" marR="0" rtl="0" algn="r">
              <a:spcBef>
                <a:spcPts val="0"/>
              </a:spcBef>
              <a:buNone/>
              <a:defRPr b="0" sz="1200" u="none">
                <a:solidFill>
                  <a:schemeClr val="lt1"/>
                </a:solidFill>
                <a:latin typeface="Calibri"/>
                <a:ea typeface="Calibri"/>
                <a:cs typeface="Calibri"/>
                <a:sym typeface="Calibri"/>
              </a:defRPr>
            </a:lvl2pPr>
            <a:lvl3pPr indent="0" lvl="2" marL="0" marR="0" rtl="0" algn="r">
              <a:spcBef>
                <a:spcPts val="0"/>
              </a:spcBef>
              <a:buNone/>
              <a:defRPr b="0" sz="1200" u="none">
                <a:solidFill>
                  <a:schemeClr val="lt1"/>
                </a:solidFill>
                <a:latin typeface="Calibri"/>
                <a:ea typeface="Calibri"/>
                <a:cs typeface="Calibri"/>
                <a:sym typeface="Calibri"/>
              </a:defRPr>
            </a:lvl3pPr>
            <a:lvl4pPr indent="0" lvl="3" marL="0" marR="0" rtl="0" algn="r">
              <a:spcBef>
                <a:spcPts val="0"/>
              </a:spcBef>
              <a:buNone/>
              <a:defRPr b="0" sz="1200" u="none">
                <a:solidFill>
                  <a:schemeClr val="lt1"/>
                </a:solidFill>
                <a:latin typeface="Calibri"/>
                <a:ea typeface="Calibri"/>
                <a:cs typeface="Calibri"/>
                <a:sym typeface="Calibri"/>
              </a:defRPr>
            </a:lvl4pPr>
            <a:lvl5pPr indent="0" lvl="4" marL="0" marR="0" rtl="0" algn="r">
              <a:spcBef>
                <a:spcPts val="0"/>
              </a:spcBef>
              <a:buNone/>
              <a:defRPr b="0" sz="1200" u="none">
                <a:solidFill>
                  <a:schemeClr val="lt1"/>
                </a:solidFill>
                <a:latin typeface="Calibri"/>
                <a:ea typeface="Calibri"/>
                <a:cs typeface="Calibri"/>
                <a:sym typeface="Calibri"/>
              </a:defRPr>
            </a:lvl5pPr>
            <a:lvl6pPr indent="0" lvl="5" marL="0" marR="0" rtl="0" algn="r">
              <a:spcBef>
                <a:spcPts val="0"/>
              </a:spcBef>
              <a:buNone/>
              <a:defRPr b="0" sz="1200" u="none">
                <a:solidFill>
                  <a:schemeClr val="lt1"/>
                </a:solidFill>
                <a:latin typeface="Calibri"/>
                <a:ea typeface="Calibri"/>
                <a:cs typeface="Calibri"/>
                <a:sym typeface="Calibri"/>
              </a:defRPr>
            </a:lvl6pPr>
            <a:lvl7pPr indent="0" lvl="6" marL="0" marR="0" rtl="0" algn="r">
              <a:spcBef>
                <a:spcPts val="0"/>
              </a:spcBef>
              <a:buNone/>
              <a:defRPr b="0" sz="1200" u="none">
                <a:solidFill>
                  <a:schemeClr val="lt1"/>
                </a:solidFill>
                <a:latin typeface="Calibri"/>
                <a:ea typeface="Calibri"/>
                <a:cs typeface="Calibri"/>
                <a:sym typeface="Calibri"/>
              </a:defRPr>
            </a:lvl7pPr>
            <a:lvl8pPr indent="0" lvl="7" marL="0" marR="0" rtl="0" algn="r">
              <a:spcBef>
                <a:spcPts val="0"/>
              </a:spcBef>
              <a:buNone/>
              <a:defRPr b="0" sz="1200" u="none">
                <a:solidFill>
                  <a:schemeClr val="lt1"/>
                </a:solidFill>
                <a:latin typeface="Calibri"/>
                <a:ea typeface="Calibri"/>
                <a:cs typeface="Calibri"/>
                <a:sym typeface="Calibri"/>
              </a:defRPr>
            </a:lvl8pPr>
            <a:lvl9pPr indent="0" lvl="8" marL="0" marR="0" rtl="0" algn="r">
              <a:spcBef>
                <a:spcPts val="0"/>
              </a:spcBef>
              <a:buNone/>
              <a:defRPr b="0" sz="1200" u="non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Lst>
  <mc:AlternateContent>
    <mc:Choice Requires="p14">
      <p:transition spd="slow" p14:dur="1000">
        <p14:gallery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s://pl.wikipedia.org/wiki/Wikipedia:Strona_g%C5%82%C3%B3wna" TargetMode="External"/><Relationship Id="rId4" Type="http://schemas.openxmlformats.org/officeDocument/2006/relationships/hyperlink" Target="http://www.listawykletych.pl/" TargetMode="External"/><Relationship Id="rId5" Type="http://schemas.openxmlformats.org/officeDocument/2006/relationships/hyperlink" Target="https://www.facebook.com/867383739995418/posts/9962849404386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8" name="Google Shape;98;p15"/>
          <p:cNvSpPr txBox="1"/>
          <p:nvPr>
            <p:ph type="ctrTitle"/>
          </p:nvPr>
        </p:nvSpPr>
        <p:spPr>
          <a:xfrm>
            <a:off x="5710335" y="896112"/>
            <a:ext cx="5984841" cy="189581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en-US"/>
              <a:t>ŻOŁNIERZE WYKLĘCI</a:t>
            </a:r>
            <a:endParaRPr/>
          </a:p>
        </p:txBody>
      </p:sp>
      <p:pic>
        <p:nvPicPr>
          <p:cNvPr descr="Obraz zawierający osoba, mundur wojskowy, zewnętrzne, podłoże&#10;&#10;Opis wygenerowany automatycznie" id="99" name="Google Shape;99;p15"/>
          <p:cNvPicPr preferRelativeResize="0"/>
          <p:nvPr/>
        </p:nvPicPr>
        <p:blipFill rotWithShape="1">
          <a:blip r:embed="rId3">
            <a:alphaModFix/>
          </a:blip>
          <a:srcRect b="-1" l="15533" r="1691" t="0"/>
          <a:stretch/>
        </p:blipFill>
        <p:spPr>
          <a:xfrm>
            <a:off x="2114164" y="371436"/>
            <a:ext cx="2834571" cy="2482727"/>
          </a:xfrm>
          <a:custGeom>
            <a:rect b="b" l="l" r="r" t="t"/>
            <a:pathLst>
              <a:path extrusionOk="0" h="2013116" w="2298408">
                <a:moveTo>
                  <a:pt x="655742" y="0"/>
                </a:moveTo>
                <a:cubicBezTo>
                  <a:pt x="1644875" y="0"/>
                  <a:pt x="1644875" y="0"/>
                  <a:pt x="1644875" y="0"/>
                </a:cubicBezTo>
                <a:cubicBezTo>
                  <a:pt x="1694920" y="0"/>
                  <a:pt x="1759685" y="34910"/>
                  <a:pt x="1786179" y="78547"/>
                </a:cubicBezTo>
                <a:cubicBezTo>
                  <a:pt x="2280745" y="925103"/>
                  <a:pt x="2280745" y="925103"/>
                  <a:pt x="2280745" y="925103"/>
                </a:cubicBezTo>
                <a:cubicBezTo>
                  <a:pt x="2304296" y="971649"/>
                  <a:pt x="2304296" y="1041468"/>
                  <a:pt x="2280745" y="1088014"/>
                </a:cubicBezTo>
                <a:cubicBezTo>
                  <a:pt x="1786179" y="1934570"/>
                  <a:pt x="1786179" y="1934570"/>
                  <a:pt x="1786179" y="1934570"/>
                </a:cubicBezTo>
                <a:cubicBezTo>
                  <a:pt x="1759685" y="1978207"/>
                  <a:pt x="1694920" y="2013116"/>
                  <a:pt x="1644875" y="2013116"/>
                </a:cubicBezTo>
                <a:lnTo>
                  <a:pt x="655742" y="2013116"/>
                </a:lnTo>
                <a:cubicBezTo>
                  <a:pt x="602753" y="2013116"/>
                  <a:pt x="537989" y="1978207"/>
                  <a:pt x="514438" y="1934570"/>
                </a:cubicBezTo>
                <a:cubicBezTo>
                  <a:pt x="19872" y="1088014"/>
                  <a:pt x="19872" y="1088014"/>
                  <a:pt x="19872" y="1088014"/>
                </a:cubicBezTo>
                <a:cubicBezTo>
                  <a:pt x="-6623" y="1041468"/>
                  <a:pt x="-6623" y="971649"/>
                  <a:pt x="19872" y="925103"/>
                </a:cubicBezTo>
                <a:cubicBezTo>
                  <a:pt x="514438" y="78547"/>
                  <a:pt x="514438" y="78547"/>
                  <a:pt x="514438" y="78547"/>
                </a:cubicBezTo>
                <a:cubicBezTo>
                  <a:pt x="537989" y="34910"/>
                  <a:pt x="602753" y="0"/>
                  <a:pt x="655742" y="0"/>
                </a:cubicBezTo>
                <a:close/>
              </a:path>
            </a:pathLst>
          </a:custGeom>
          <a:noFill/>
          <a:ln>
            <a:noFill/>
          </a:ln>
        </p:spPr>
      </p:pic>
      <p:pic>
        <p:nvPicPr>
          <p:cNvPr id="100" name="Google Shape;100;p15"/>
          <p:cNvPicPr preferRelativeResize="0"/>
          <p:nvPr/>
        </p:nvPicPr>
        <p:blipFill rotWithShape="1">
          <a:blip r:embed="rId4">
            <a:alphaModFix/>
          </a:blip>
          <a:srcRect b="5993" l="0" r="-1" t="3151"/>
          <a:stretch/>
        </p:blipFill>
        <p:spPr>
          <a:xfrm>
            <a:off x="1157722" y="2954419"/>
            <a:ext cx="6874459" cy="3903582"/>
          </a:xfrm>
          <a:custGeom>
            <a:rect b="b" l="l" r="r" t="t"/>
            <a:pathLst>
              <a:path extrusionOk="0" h="3903582" w="6874459">
                <a:moveTo>
                  <a:pt x="209892" y="3722466"/>
                </a:moveTo>
                <a:lnTo>
                  <a:pt x="226467" y="3751176"/>
                </a:lnTo>
                <a:cubicBezTo>
                  <a:pt x="243276" y="3780289"/>
                  <a:pt x="261205" y="3811341"/>
                  <a:pt x="280329" y="3844465"/>
                </a:cubicBezTo>
                <a:lnTo>
                  <a:pt x="314461" y="3903582"/>
                </a:lnTo>
                <a:lnTo>
                  <a:pt x="308088" y="3903582"/>
                </a:lnTo>
                <a:close/>
                <a:moveTo>
                  <a:pt x="1972276" y="83"/>
                </a:moveTo>
                <a:cubicBezTo>
                  <a:pt x="1972276" y="83"/>
                  <a:pt x="1972276" y="83"/>
                  <a:pt x="4889531" y="7396"/>
                </a:cubicBezTo>
                <a:cubicBezTo>
                  <a:pt x="5075389" y="2170"/>
                  <a:pt x="5250964" y="104959"/>
                  <a:pt x="5342525" y="263545"/>
                </a:cubicBezTo>
                <a:cubicBezTo>
                  <a:pt x="5342525" y="263545"/>
                  <a:pt x="5342525" y="263545"/>
                  <a:pt x="6804327" y="2795463"/>
                </a:cubicBezTo>
                <a:cubicBezTo>
                  <a:pt x="6899045" y="2959518"/>
                  <a:pt x="6897117" y="3157497"/>
                  <a:pt x="6802819" y="3321310"/>
                </a:cubicBezTo>
                <a:cubicBezTo>
                  <a:pt x="6802819" y="3321310"/>
                  <a:pt x="6802819" y="3321310"/>
                  <a:pt x="6498164" y="3849761"/>
                </a:cubicBezTo>
                <a:lnTo>
                  <a:pt x="6467137" y="3903582"/>
                </a:lnTo>
                <a:lnTo>
                  <a:pt x="412141" y="3903582"/>
                </a:lnTo>
                <a:lnTo>
                  <a:pt x="325868" y="3754155"/>
                </a:lnTo>
                <a:cubicBezTo>
                  <a:pt x="245570" y="3615073"/>
                  <a:pt x="159917" y="3466719"/>
                  <a:pt x="68554" y="3308473"/>
                </a:cubicBezTo>
                <a:cubicBezTo>
                  <a:pt x="-23006" y="3149886"/>
                  <a:pt x="-24236" y="2946439"/>
                  <a:pt x="73219" y="2788094"/>
                </a:cubicBezTo>
                <a:cubicBezTo>
                  <a:pt x="73219" y="2788094"/>
                  <a:pt x="73219" y="2788094"/>
                  <a:pt x="1525513" y="258022"/>
                </a:cubicBezTo>
                <a:cubicBezTo>
                  <a:pt x="1614363" y="97353"/>
                  <a:pt x="1788710" y="-3305"/>
                  <a:pt x="1972276" y="83"/>
                </a:cubicBezTo>
                <a:close/>
              </a:path>
            </a:pathLst>
          </a:custGeom>
          <a:noFill/>
          <a:ln>
            <a:noFill/>
          </a:ln>
        </p:spPr>
      </p:pic>
      <p:sp>
        <p:nvSpPr>
          <p:cNvPr id="101" name="Google Shape;101;p15"/>
          <p:cNvSpPr txBox="1"/>
          <p:nvPr>
            <p:ph idx="1" type="subTitle"/>
          </p:nvPr>
        </p:nvSpPr>
        <p:spPr>
          <a:xfrm>
            <a:off x="6693111" y="2953243"/>
            <a:ext cx="4038782" cy="150872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Z NASZYCH OKOLIC</a:t>
            </a:r>
            <a:endParaRPr/>
          </a:p>
        </p:txBody>
      </p:sp>
      <p:pic>
        <p:nvPicPr>
          <p:cNvPr descr="Obraz zawierający osoba, zewnętrzne, mundur wojskowy, podłoże&#10;&#10;Opis wygenerowany automatycznie" id="102" name="Google Shape;102;p15"/>
          <p:cNvPicPr preferRelativeResize="0"/>
          <p:nvPr/>
        </p:nvPicPr>
        <p:blipFill rotWithShape="1">
          <a:blip r:embed="rId5">
            <a:alphaModFix/>
          </a:blip>
          <a:srcRect b="1" l="1891" r="18475" t="0"/>
          <a:stretch/>
        </p:blipFill>
        <p:spPr>
          <a:xfrm>
            <a:off x="385576" y="1937478"/>
            <a:ext cx="2267650" cy="1986175"/>
          </a:xfrm>
          <a:custGeom>
            <a:rect b="b" l="l" r="r" t="t"/>
            <a:pathLst>
              <a:path extrusionOk="0" h="1986175" w="2267650">
                <a:moveTo>
                  <a:pt x="646966" y="0"/>
                </a:moveTo>
                <a:cubicBezTo>
                  <a:pt x="1622862" y="0"/>
                  <a:pt x="1622862" y="0"/>
                  <a:pt x="1622862" y="0"/>
                </a:cubicBezTo>
                <a:cubicBezTo>
                  <a:pt x="1672237" y="0"/>
                  <a:pt x="1736136" y="34443"/>
                  <a:pt x="1762276" y="77496"/>
                </a:cubicBezTo>
                <a:cubicBezTo>
                  <a:pt x="2250223" y="912722"/>
                  <a:pt x="2250223" y="912722"/>
                  <a:pt x="2250223" y="912722"/>
                </a:cubicBezTo>
                <a:cubicBezTo>
                  <a:pt x="2273459" y="958645"/>
                  <a:pt x="2273459" y="1027530"/>
                  <a:pt x="2250223" y="1073454"/>
                </a:cubicBezTo>
                <a:cubicBezTo>
                  <a:pt x="1762276" y="1908680"/>
                  <a:pt x="1762276" y="1908680"/>
                  <a:pt x="1762276" y="1908680"/>
                </a:cubicBezTo>
                <a:cubicBezTo>
                  <a:pt x="1736136" y="1951733"/>
                  <a:pt x="1672237" y="1986175"/>
                  <a:pt x="1622862" y="1986175"/>
                </a:cubicBezTo>
                <a:lnTo>
                  <a:pt x="646966" y="1986175"/>
                </a:lnTo>
                <a:cubicBezTo>
                  <a:pt x="594686" y="1986175"/>
                  <a:pt x="530789" y="1951733"/>
                  <a:pt x="507553" y="1908680"/>
                </a:cubicBezTo>
                <a:cubicBezTo>
                  <a:pt x="19605" y="1073454"/>
                  <a:pt x="19605" y="1073454"/>
                  <a:pt x="19605" y="1073454"/>
                </a:cubicBezTo>
                <a:cubicBezTo>
                  <a:pt x="-6535" y="1027530"/>
                  <a:pt x="-6535" y="958645"/>
                  <a:pt x="19605" y="912722"/>
                </a:cubicBezTo>
                <a:cubicBezTo>
                  <a:pt x="507553" y="77496"/>
                  <a:pt x="507553" y="77496"/>
                  <a:pt x="507553" y="77496"/>
                </a:cubicBezTo>
                <a:cubicBezTo>
                  <a:pt x="530789" y="34443"/>
                  <a:pt x="594686" y="0"/>
                  <a:pt x="646966" y="0"/>
                </a:cubicBezTo>
                <a:close/>
              </a:path>
            </a:pathLst>
          </a:cu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1000"/>
                                        <p:tgtEl>
                                          <p:spTgt spid="98"/>
                                        </p:tgtEl>
                                        <p:attrNameLst>
                                          <p:attrName>ppt_w</p:attrName>
                                        </p:attrNameLst>
                                      </p:cBhvr>
                                      <p:tavLst>
                                        <p:tav fmla="" tm="0">
                                          <p:val>
                                            <p:strVal val="0"/>
                                          </p:val>
                                        </p:tav>
                                        <p:tav fmla="" tm="100000">
                                          <p:val>
                                            <p:strVal val="#ppt_w"/>
                                          </p:val>
                                        </p:tav>
                                      </p:tavLst>
                                    </p:anim>
                                    <p:anim calcmode="lin" valueType="num">
                                      <p:cBhvr additive="base">
                                        <p:cTn dur="1000"/>
                                        <p:tgtEl>
                                          <p:spTgt spid="9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1000"/>
                                        <p:tgtEl>
                                          <p:spTgt spid="101"/>
                                        </p:tgtEl>
                                        <p:attrNameLst>
                                          <p:attrName>ppt_w</p:attrName>
                                        </p:attrNameLst>
                                      </p:cBhvr>
                                      <p:tavLst>
                                        <p:tav fmla="" tm="0">
                                          <p:val>
                                            <p:strVal val="0"/>
                                          </p:val>
                                        </p:tav>
                                        <p:tav fmla="" tm="100000">
                                          <p:val>
                                            <p:strVal val="#ppt_w"/>
                                          </p:val>
                                        </p:tav>
                                      </p:tavLst>
                                    </p:anim>
                                    <p:anim calcmode="lin" valueType="num">
                                      <p:cBhvr additive="base">
                                        <p:cTn dur="1000"/>
                                        <p:tgtEl>
                                          <p:spTgt spid="10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1000"/>
                                        <p:tgtEl>
                                          <p:spTgt spid="99"/>
                                        </p:tgtEl>
                                        <p:attrNameLst>
                                          <p:attrName>ppt_w</p:attrName>
                                        </p:attrNameLst>
                                      </p:cBhvr>
                                      <p:tavLst>
                                        <p:tav fmla="" tm="0">
                                          <p:val>
                                            <p:strVal val="0"/>
                                          </p:val>
                                        </p:tav>
                                        <p:tav fmla="" tm="100000">
                                          <p:val>
                                            <p:strVal val="#ppt_w"/>
                                          </p:val>
                                        </p:tav>
                                      </p:tavLst>
                                    </p:anim>
                                    <p:anim calcmode="lin" valueType="num">
                                      <p:cBhvr additive="base">
                                        <p:cTn dur="1000"/>
                                        <p:tgtEl>
                                          <p:spTgt spid="9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1000"/>
                                        <p:tgtEl>
                                          <p:spTgt spid="102"/>
                                        </p:tgtEl>
                                        <p:attrNameLst>
                                          <p:attrName>ppt_w</p:attrName>
                                        </p:attrNameLst>
                                      </p:cBhvr>
                                      <p:tavLst>
                                        <p:tav fmla="" tm="0">
                                          <p:val>
                                            <p:strVal val="0"/>
                                          </p:val>
                                        </p:tav>
                                        <p:tav fmla="" tm="100000">
                                          <p:val>
                                            <p:strVal val="#ppt_w"/>
                                          </p:val>
                                        </p:tav>
                                      </p:tavLst>
                                    </p:anim>
                                    <p:anim calcmode="lin" valueType="num">
                                      <p:cBhvr additive="base">
                                        <p:cTn dur="1000"/>
                                        <p:tgtEl>
                                          <p:spTgt spid="10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1000"/>
                                        <p:tgtEl>
                                          <p:spTgt spid="10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2" name="Shape 182"/>
        <p:cNvGrpSpPr/>
        <p:nvPr/>
      </p:nvGrpSpPr>
      <p:grpSpPr>
        <a:xfrm>
          <a:off x="0" y="0"/>
          <a:ext cx="0" cy="0"/>
          <a:chOff x="0" y="0"/>
          <a:chExt cx="0" cy="0"/>
        </a:xfrm>
      </p:grpSpPr>
      <p:sp>
        <p:nvSpPr>
          <p:cNvPr id="183" name="Google Shape;183;p24"/>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Obraz zawierający osoba, zewnętrzne, podłoże, stojące&#10;&#10;Opis wygenerowany automatycznie" id="184" name="Google Shape;184;p24"/>
          <p:cNvPicPr preferRelativeResize="0"/>
          <p:nvPr>
            <p:ph idx="2" type="body"/>
          </p:nvPr>
        </p:nvPicPr>
        <p:blipFill rotWithShape="1">
          <a:blip r:embed="rId3">
            <a:alphaModFix/>
          </a:blip>
          <a:srcRect b="47245" l="0" r="-1" t="7245"/>
          <a:stretch/>
        </p:blipFill>
        <p:spPr>
          <a:xfrm>
            <a:off x="-4" y="-4"/>
            <a:ext cx="7534640" cy="6857984"/>
          </a:xfrm>
          <a:prstGeom prst="rect">
            <a:avLst/>
          </a:prstGeom>
          <a:noFill/>
          <a:ln>
            <a:noFill/>
          </a:ln>
        </p:spPr>
      </p:pic>
      <p:sp>
        <p:nvSpPr>
          <p:cNvPr id="185" name="Google Shape;185;p24"/>
          <p:cNvSpPr txBox="1"/>
          <p:nvPr>
            <p:ph type="title"/>
          </p:nvPr>
        </p:nvSpPr>
        <p:spPr>
          <a:xfrm>
            <a:off x="7838825" y="4282725"/>
            <a:ext cx="4167900" cy="2080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Calibri"/>
              <a:buNone/>
            </a:pPr>
            <a:r>
              <a:rPr lang="en-US" sz="3000"/>
              <a:t>Gen. Antoni Heda-Szary przed Muzeum</a:t>
            </a:r>
            <a:endParaRPr sz="3000"/>
          </a:p>
          <a:p>
            <a:pPr indent="0" lvl="0" marL="0" rtl="0" algn="ctr">
              <a:lnSpc>
                <a:spcPct val="90000"/>
              </a:lnSpc>
              <a:spcBef>
                <a:spcPts val="0"/>
              </a:spcBef>
              <a:spcAft>
                <a:spcPts val="0"/>
              </a:spcAft>
              <a:buClr>
                <a:schemeClr val="dk1"/>
              </a:buClr>
              <a:buSzPts val="3600"/>
              <a:buFont typeface="Calibri"/>
              <a:buNone/>
            </a:pPr>
            <a:r>
              <a:rPr lang="en-US" sz="3000"/>
              <a:t> w Kielcach, ul. Zamkowa, 7 sierpnia 2005</a:t>
            </a:r>
            <a:endParaRPr sz="3000"/>
          </a:p>
        </p:txBody>
      </p:sp>
      <p:pic>
        <p:nvPicPr>
          <p:cNvPr id="186" name="Google Shape;186;p24"/>
          <p:cNvPicPr preferRelativeResize="0"/>
          <p:nvPr>
            <p:ph idx="1" type="body"/>
          </p:nvPr>
        </p:nvPicPr>
        <p:blipFill rotWithShape="1">
          <a:blip r:embed="rId4">
            <a:alphaModFix/>
          </a:blip>
          <a:srcRect b="4613" l="0" r="-1" t="31312"/>
          <a:stretch/>
        </p:blipFill>
        <p:spPr>
          <a:xfrm>
            <a:off x="7653541" y="6"/>
            <a:ext cx="4538463" cy="387724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sp>
        <p:nvSpPr>
          <p:cNvPr id="191" name="Google Shape;191;p2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25"/>
          <p:cNvSpPr/>
          <p:nvPr/>
        </p:nvSpPr>
        <p:spPr>
          <a:xfrm>
            <a:off x="432816" y="839534"/>
            <a:ext cx="6781601" cy="5652388"/>
          </a:xfrm>
          <a:custGeom>
            <a:rect b="b" l="l" r="r" t="t"/>
            <a:pathLst>
              <a:path extrusionOk="0" h="3812472" w="4574113">
                <a:moveTo>
                  <a:pt x="2768595" y="2476119"/>
                </a:moveTo>
                <a:cubicBezTo>
                  <a:pt x="2768595" y="2476119"/>
                  <a:pt x="2768595" y="2476119"/>
                  <a:pt x="3374676" y="2476119"/>
                </a:cubicBezTo>
                <a:cubicBezTo>
                  <a:pt x="3384493" y="2476119"/>
                  <a:pt x="3394066" y="2477423"/>
                  <a:pt x="3403209" y="2479909"/>
                </a:cubicBezTo>
                <a:lnTo>
                  <a:pt x="3422833" y="2488137"/>
                </a:lnTo>
                <a:lnTo>
                  <a:pt x="3410840" y="2508879"/>
                </a:lnTo>
                <a:cubicBezTo>
                  <a:pt x="3302401" y="2696426"/>
                  <a:pt x="3163600" y="2936487"/>
                  <a:pt x="2985934" y="3243764"/>
                </a:cubicBezTo>
                <a:cubicBezTo>
                  <a:pt x="2933195" y="3334842"/>
                  <a:pt x="2838263" y="3390890"/>
                  <a:pt x="2732784" y="3390890"/>
                </a:cubicBezTo>
                <a:cubicBezTo>
                  <a:pt x="2732784" y="3390890"/>
                  <a:pt x="2732784" y="3390890"/>
                  <a:pt x="2529297" y="3390890"/>
                </a:cubicBezTo>
                <a:lnTo>
                  <a:pt x="2505559" y="3390890"/>
                </a:lnTo>
                <a:lnTo>
                  <a:pt x="2482907" y="3351884"/>
                </a:lnTo>
                <a:cubicBezTo>
                  <a:pt x="2451367" y="3297569"/>
                  <a:pt x="2414666" y="3234367"/>
                  <a:pt x="2371959" y="3160822"/>
                </a:cubicBezTo>
                <a:cubicBezTo>
                  <a:pt x="2352324" y="3128217"/>
                  <a:pt x="2352324" y="3086483"/>
                  <a:pt x="2371959" y="3053878"/>
                </a:cubicBezTo>
                <a:cubicBezTo>
                  <a:pt x="2371959" y="3053878"/>
                  <a:pt x="2371959" y="3053878"/>
                  <a:pt x="2675654" y="2530895"/>
                </a:cubicBezTo>
                <a:cubicBezTo>
                  <a:pt x="2693981" y="2496986"/>
                  <a:pt x="2730633" y="2476119"/>
                  <a:pt x="2768595" y="2476119"/>
                </a:cubicBezTo>
                <a:close/>
                <a:moveTo>
                  <a:pt x="3909778" y="676847"/>
                </a:moveTo>
                <a:cubicBezTo>
                  <a:pt x="3909778" y="676847"/>
                  <a:pt x="3909778" y="676847"/>
                  <a:pt x="4305516" y="676847"/>
                </a:cubicBezTo>
                <a:cubicBezTo>
                  <a:pt x="4331158" y="676847"/>
                  <a:pt x="4354235" y="690472"/>
                  <a:pt x="4367056" y="712612"/>
                </a:cubicBezTo>
                <a:cubicBezTo>
                  <a:pt x="4367056" y="712612"/>
                  <a:pt x="4367056" y="712612"/>
                  <a:pt x="4564498" y="1054092"/>
                </a:cubicBezTo>
                <a:cubicBezTo>
                  <a:pt x="4577319" y="1075382"/>
                  <a:pt x="4577319" y="1102632"/>
                  <a:pt x="4564498" y="1123921"/>
                </a:cubicBezTo>
                <a:cubicBezTo>
                  <a:pt x="4564498" y="1123921"/>
                  <a:pt x="4564498" y="1123921"/>
                  <a:pt x="4367056" y="1465401"/>
                </a:cubicBezTo>
                <a:cubicBezTo>
                  <a:pt x="4354235" y="1487542"/>
                  <a:pt x="4331158" y="1501167"/>
                  <a:pt x="4305516" y="1501167"/>
                </a:cubicBezTo>
                <a:cubicBezTo>
                  <a:pt x="4305516" y="1501167"/>
                  <a:pt x="4305516" y="1501167"/>
                  <a:pt x="3909778" y="1501167"/>
                </a:cubicBezTo>
                <a:cubicBezTo>
                  <a:pt x="3884990" y="1501167"/>
                  <a:pt x="3861058" y="1487542"/>
                  <a:pt x="3849091" y="1465401"/>
                </a:cubicBezTo>
                <a:cubicBezTo>
                  <a:pt x="3849091" y="1465401"/>
                  <a:pt x="3849091" y="1465401"/>
                  <a:pt x="3650795" y="1123921"/>
                </a:cubicBezTo>
                <a:cubicBezTo>
                  <a:pt x="3637974" y="1102632"/>
                  <a:pt x="3637974" y="1075382"/>
                  <a:pt x="3650795" y="1054092"/>
                </a:cubicBezTo>
                <a:cubicBezTo>
                  <a:pt x="3650795" y="1054092"/>
                  <a:pt x="3650795" y="1054092"/>
                  <a:pt x="3849091" y="712612"/>
                </a:cubicBezTo>
                <a:cubicBezTo>
                  <a:pt x="3861058" y="690472"/>
                  <a:pt x="3884990" y="676847"/>
                  <a:pt x="3909778" y="676847"/>
                </a:cubicBezTo>
                <a:close/>
                <a:moveTo>
                  <a:pt x="1104892" y="0"/>
                </a:moveTo>
                <a:cubicBezTo>
                  <a:pt x="1104892" y="0"/>
                  <a:pt x="1104892" y="0"/>
                  <a:pt x="2732784" y="0"/>
                </a:cubicBezTo>
                <a:cubicBezTo>
                  <a:pt x="2838263" y="0"/>
                  <a:pt x="2933195" y="56047"/>
                  <a:pt x="2985934" y="147125"/>
                </a:cubicBezTo>
                <a:cubicBezTo>
                  <a:pt x="2985934" y="147125"/>
                  <a:pt x="2985934" y="147125"/>
                  <a:pt x="3798122" y="1551823"/>
                </a:cubicBezTo>
                <a:cubicBezTo>
                  <a:pt x="3850862" y="1639397"/>
                  <a:pt x="3850862" y="1751493"/>
                  <a:pt x="3798122" y="1839068"/>
                </a:cubicBezTo>
                <a:cubicBezTo>
                  <a:pt x="3798122" y="1839068"/>
                  <a:pt x="3798122" y="1839068"/>
                  <a:pt x="3496551" y="2360642"/>
                </a:cubicBezTo>
                <a:lnTo>
                  <a:pt x="3471135" y="2404597"/>
                </a:lnTo>
                <a:lnTo>
                  <a:pt x="3472029" y="2404972"/>
                </a:lnTo>
                <a:cubicBezTo>
                  <a:pt x="3490302" y="2415638"/>
                  <a:pt x="3505806" y="2431084"/>
                  <a:pt x="3516881" y="2450209"/>
                </a:cubicBezTo>
                <a:cubicBezTo>
                  <a:pt x="3516881" y="2450209"/>
                  <a:pt x="3516881" y="2450209"/>
                  <a:pt x="3857970" y="3040131"/>
                </a:cubicBezTo>
                <a:cubicBezTo>
                  <a:pt x="3880120" y="3076909"/>
                  <a:pt x="3880120" y="3123985"/>
                  <a:pt x="3857970" y="3160764"/>
                </a:cubicBezTo>
                <a:cubicBezTo>
                  <a:pt x="3857970" y="3160764"/>
                  <a:pt x="3857970" y="3160764"/>
                  <a:pt x="3516881" y="3750684"/>
                </a:cubicBezTo>
                <a:cubicBezTo>
                  <a:pt x="3494732" y="3788933"/>
                  <a:pt x="3454864" y="3812472"/>
                  <a:pt x="3410567" y="3812472"/>
                </a:cubicBezTo>
                <a:cubicBezTo>
                  <a:pt x="3410567" y="3812472"/>
                  <a:pt x="3410567" y="3812472"/>
                  <a:pt x="2726911" y="3812472"/>
                </a:cubicBezTo>
                <a:cubicBezTo>
                  <a:pt x="2684090" y="3812472"/>
                  <a:pt x="2642747" y="3788933"/>
                  <a:pt x="2622074" y="3750684"/>
                </a:cubicBezTo>
                <a:cubicBezTo>
                  <a:pt x="2622074" y="3750684"/>
                  <a:pt x="2622074" y="3750684"/>
                  <a:pt x="2438330" y="3434265"/>
                </a:cubicBezTo>
                <a:lnTo>
                  <a:pt x="2417573" y="3398519"/>
                </a:lnTo>
                <a:lnTo>
                  <a:pt x="2433905" y="3398519"/>
                </a:lnTo>
                <a:lnTo>
                  <a:pt x="2511101" y="3398519"/>
                </a:lnTo>
                <a:lnTo>
                  <a:pt x="2544636" y="3456269"/>
                </a:lnTo>
                <a:cubicBezTo>
                  <a:pt x="2672757" y="3676902"/>
                  <a:pt x="2672757" y="3676902"/>
                  <a:pt x="2672757" y="3676902"/>
                </a:cubicBezTo>
                <a:cubicBezTo>
                  <a:pt x="2691084" y="3710811"/>
                  <a:pt x="2727737" y="3731679"/>
                  <a:pt x="2765699" y="3731679"/>
                </a:cubicBezTo>
                <a:cubicBezTo>
                  <a:pt x="3371780" y="3731679"/>
                  <a:pt x="3371780" y="3731679"/>
                  <a:pt x="3371780" y="3731679"/>
                </a:cubicBezTo>
                <a:cubicBezTo>
                  <a:pt x="3411050" y="3731679"/>
                  <a:pt x="3446394" y="3710811"/>
                  <a:pt x="3466029" y="3676902"/>
                </a:cubicBezTo>
                <a:cubicBezTo>
                  <a:pt x="3768415" y="3153920"/>
                  <a:pt x="3768415" y="3153920"/>
                  <a:pt x="3768415" y="3153920"/>
                </a:cubicBezTo>
                <a:cubicBezTo>
                  <a:pt x="3788051" y="3121314"/>
                  <a:pt x="3788051" y="3079580"/>
                  <a:pt x="3768415" y="3046975"/>
                </a:cubicBezTo>
                <a:cubicBezTo>
                  <a:pt x="3466029" y="2523992"/>
                  <a:pt x="3466029" y="2523992"/>
                  <a:pt x="3466029" y="2523992"/>
                </a:cubicBezTo>
                <a:cubicBezTo>
                  <a:pt x="3456211" y="2507037"/>
                  <a:pt x="3442467" y="2493343"/>
                  <a:pt x="3426268" y="2483888"/>
                </a:cubicBezTo>
                <a:lnTo>
                  <a:pt x="3421667" y="2481960"/>
                </a:lnTo>
                <a:lnTo>
                  <a:pt x="3446331" y="2439303"/>
                </a:lnTo>
                <a:lnTo>
                  <a:pt x="3464674" y="2407578"/>
                </a:lnTo>
                <a:lnTo>
                  <a:pt x="3445649" y="2399601"/>
                </a:lnTo>
                <a:cubicBezTo>
                  <a:pt x="3435335" y="2396796"/>
                  <a:pt x="3424538" y="2395325"/>
                  <a:pt x="3413464" y="2395325"/>
                </a:cubicBezTo>
                <a:cubicBezTo>
                  <a:pt x="2729808" y="2395325"/>
                  <a:pt x="2729808" y="2395325"/>
                  <a:pt x="2729808" y="2395325"/>
                </a:cubicBezTo>
                <a:cubicBezTo>
                  <a:pt x="2686987" y="2395325"/>
                  <a:pt x="2645644" y="2418863"/>
                  <a:pt x="2624971" y="2457112"/>
                </a:cubicBezTo>
                <a:cubicBezTo>
                  <a:pt x="2282405" y="3047034"/>
                  <a:pt x="2282405" y="3047034"/>
                  <a:pt x="2282405" y="3047034"/>
                </a:cubicBezTo>
                <a:cubicBezTo>
                  <a:pt x="2260256" y="3083811"/>
                  <a:pt x="2260256" y="3130887"/>
                  <a:pt x="2282405" y="3167666"/>
                </a:cubicBezTo>
                <a:cubicBezTo>
                  <a:pt x="2325225" y="3241406"/>
                  <a:pt x="2362693" y="3305929"/>
                  <a:pt x="2395478" y="3362386"/>
                </a:cubicBezTo>
                <a:lnTo>
                  <a:pt x="2412031" y="3390890"/>
                </a:lnTo>
                <a:lnTo>
                  <a:pt x="2335350" y="3390890"/>
                </a:lnTo>
                <a:cubicBezTo>
                  <a:pt x="2096889" y="3390890"/>
                  <a:pt x="1715352" y="3390890"/>
                  <a:pt x="1104892" y="3390890"/>
                </a:cubicBezTo>
                <a:cubicBezTo>
                  <a:pt x="1002929" y="3390890"/>
                  <a:pt x="904482" y="3334842"/>
                  <a:pt x="855258" y="3243764"/>
                </a:cubicBezTo>
                <a:cubicBezTo>
                  <a:pt x="855258" y="3243764"/>
                  <a:pt x="855258" y="3243764"/>
                  <a:pt x="39555" y="1839068"/>
                </a:cubicBezTo>
                <a:cubicBezTo>
                  <a:pt x="-13185" y="1751493"/>
                  <a:pt x="-13185" y="1639397"/>
                  <a:pt x="39555" y="1551823"/>
                </a:cubicBezTo>
                <a:cubicBezTo>
                  <a:pt x="39555" y="1551823"/>
                  <a:pt x="39555" y="1551823"/>
                  <a:pt x="855258" y="147125"/>
                </a:cubicBezTo>
                <a:cubicBezTo>
                  <a:pt x="904482" y="56047"/>
                  <a:pt x="1002929" y="0"/>
                  <a:pt x="1104892"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25"/>
          <p:cNvSpPr txBox="1"/>
          <p:nvPr>
            <p:ph type="title"/>
          </p:nvPr>
        </p:nvSpPr>
        <p:spPr>
          <a:xfrm>
            <a:off x="1514554" y="1371600"/>
            <a:ext cx="3573440" cy="118053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b="1" lang="en-US" sz="3600">
                <a:solidFill>
                  <a:schemeClr val="lt1"/>
                </a:solidFill>
                <a:latin typeface="Calibri"/>
                <a:ea typeface="Calibri"/>
                <a:cs typeface="Calibri"/>
                <a:sym typeface="Calibri"/>
              </a:rPr>
              <a:t>FRANCISZEK JERZY JASKULSKI</a:t>
            </a:r>
            <a:endParaRPr/>
          </a:p>
        </p:txBody>
      </p:sp>
      <p:sp>
        <p:nvSpPr>
          <p:cNvPr id="194" name="Google Shape;194;p25"/>
          <p:cNvSpPr txBox="1"/>
          <p:nvPr>
            <p:ph idx="1" type="body"/>
          </p:nvPr>
        </p:nvSpPr>
        <p:spPr>
          <a:xfrm>
            <a:off x="1514553" y="2621191"/>
            <a:ext cx="3894161" cy="194398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1800"/>
              <a:buNone/>
            </a:pPr>
            <a:r>
              <a:rPr lang="en-US" sz="1800">
                <a:solidFill>
                  <a:schemeClr val="lt1"/>
                </a:solidFill>
              </a:rPr>
              <a:t>Pseudonim „Zagon”, „Zagończyk”</a:t>
            </a:r>
            <a:endParaRPr sz="1800">
              <a:solidFill>
                <a:schemeClr val="lt1"/>
              </a:solidFill>
            </a:endParaRPr>
          </a:p>
          <a:p>
            <a:pPr indent="0" lvl="0" marL="0" rtl="0" algn="ctr">
              <a:lnSpc>
                <a:spcPct val="90000"/>
              </a:lnSpc>
              <a:spcBef>
                <a:spcPts val="0"/>
              </a:spcBef>
              <a:spcAft>
                <a:spcPts val="0"/>
              </a:spcAft>
              <a:buClr>
                <a:schemeClr val="lt1"/>
              </a:buClr>
              <a:buSzPts val="1800"/>
              <a:buNone/>
            </a:pPr>
            <a:r>
              <a:rPr lang="en-US" sz="1800">
                <a:solidFill>
                  <a:schemeClr val="lt1"/>
                </a:solidFill>
              </a:rPr>
              <a:t>(ur. 16 września 1913 </a:t>
            </a:r>
            <a:endParaRPr sz="1800">
              <a:solidFill>
                <a:schemeClr val="lt1"/>
              </a:solidFill>
            </a:endParaRPr>
          </a:p>
          <a:p>
            <a:pPr indent="0" lvl="0" marL="0" rtl="0" algn="ctr">
              <a:lnSpc>
                <a:spcPct val="90000"/>
              </a:lnSpc>
              <a:spcBef>
                <a:spcPts val="0"/>
              </a:spcBef>
              <a:spcAft>
                <a:spcPts val="0"/>
              </a:spcAft>
              <a:buClr>
                <a:schemeClr val="lt1"/>
              </a:buClr>
              <a:buSzPts val="1800"/>
              <a:buNone/>
            </a:pPr>
            <a:r>
              <a:rPr lang="en-US" sz="1800">
                <a:solidFill>
                  <a:schemeClr val="lt1"/>
                </a:solidFill>
              </a:rPr>
              <a:t>w Castrop-Rauxel </a:t>
            </a:r>
            <a:br>
              <a:rPr lang="en-US" sz="1800">
                <a:solidFill>
                  <a:schemeClr val="lt1"/>
                </a:solidFill>
              </a:rPr>
            </a:br>
            <a:r>
              <a:rPr lang="en-US" sz="1800">
                <a:solidFill>
                  <a:schemeClr val="lt1"/>
                </a:solidFill>
              </a:rPr>
              <a:t>w Niemczech, zm. 19 lutego 1947 w Kielcach) </a:t>
            </a:r>
            <a:endParaRPr sz="1800">
              <a:solidFill>
                <a:schemeClr val="lt1"/>
              </a:solidFill>
            </a:endParaRPr>
          </a:p>
          <a:p>
            <a:pPr indent="0" lvl="0" marL="0" rtl="0" algn="ctr">
              <a:lnSpc>
                <a:spcPct val="90000"/>
              </a:lnSpc>
              <a:spcBef>
                <a:spcPts val="0"/>
              </a:spcBef>
              <a:spcAft>
                <a:spcPts val="0"/>
              </a:spcAft>
              <a:buClr>
                <a:schemeClr val="lt1"/>
              </a:buClr>
              <a:buSzPts val="1800"/>
              <a:buNone/>
            </a:pPr>
            <a:r>
              <a:rPr lang="en-US" sz="1800">
                <a:solidFill>
                  <a:schemeClr val="lt1"/>
                </a:solidFill>
              </a:rPr>
              <a:t>– porucznik AK, komendant Inspektoratu Wolność i Niezawisłość.</a:t>
            </a:r>
            <a:endParaRPr>
              <a:solidFill>
                <a:schemeClr val="lt1"/>
              </a:solidFill>
            </a:endParaRPr>
          </a:p>
        </p:txBody>
      </p:sp>
      <p:pic>
        <p:nvPicPr>
          <p:cNvPr descr="Obraz zawierający mundur wojskowy, osoba, mężczyzna, odzież&#10;&#10;Opis wygenerowany automatycznie" id="195" name="Google Shape;195;p25"/>
          <p:cNvPicPr preferRelativeResize="0"/>
          <p:nvPr>
            <p:ph idx="2" type="pic"/>
          </p:nvPr>
        </p:nvPicPr>
        <p:blipFill rotWithShape="1">
          <a:blip r:embed="rId3">
            <a:alphaModFix/>
          </a:blip>
          <a:srcRect b="0" l="0" r="-860" t="-149"/>
          <a:stretch/>
        </p:blipFill>
        <p:spPr>
          <a:xfrm>
            <a:off x="7333687" y="243138"/>
            <a:ext cx="4361535" cy="62537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3"/>
                                        </p:tgtEl>
                                        <p:attrNameLst>
                                          <p:attrName>style.visibility</p:attrName>
                                        </p:attrNameLst>
                                      </p:cBhvr>
                                      <p:to>
                                        <p:strVal val="visible"/>
                                      </p:to>
                                    </p:set>
                                    <p:anim calcmode="lin" valueType="num">
                                      <p:cBhvr additive="base">
                                        <p:cTn dur="1000"/>
                                        <p:tgtEl>
                                          <p:spTgt spid="193"/>
                                        </p:tgtEl>
                                        <p:attrNameLst>
                                          <p:attrName>ppt_w</p:attrName>
                                        </p:attrNameLst>
                                      </p:cBhvr>
                                      <p:tavLst>
                                        <p:tav fmla="" tm="0">
                                          <p:val>
                                            <p:strVal val="0"/>
                                          </p:val>
                                        </p:tav>
                                        <p:tav fmla="" tm="100000">
                                          <p:val>
                                            <p:strVal val="#ppt_w"/>
                                          </p:val>
                                        </p:tav>
                                      </p:tavLst>
                                    </p:anim>
                                    <p:anim calcmode="lin" valueType="num">
                                      <p:cBhvr additive="base">
                                        <p:cTn dur="1000"/>
                                        <p:tgtEl>
                                          <p:spTgt spid="19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4"/>
                                        </p:tgtEl>
                                        <p:attrNameLst>
                                          <p:attrName>style.visibility</p:attrName>
                                        </p:attrNameLst>
                                      </p:cBhvr>
                                      <p:to>
                                        <p:strVal val="visible"/>
                                      </p:to>
                                    </p:set>
                                    <p:anim calcmode="lin" valueType="num">
                                      <p:cBhvr additive="base">
                                        <p:cTn dur="1000"/>
                                        <p:tgtEl>
                                          <p:spTgt spid="194"/>
                                        </p:tgtEl>
                                        <p:attrNameLst>
                                          <p:attrName>ppt_w</p:attrName>
                                        </p:attrNameLst>
                                      </p:cBhvr>
                                      <p:tavLst>
                                        <p:tav fmla="" tm="0">
                                          <p:val>
                                            <p:strVal val="0"/>
                                          </p:val>
                                        </p:tav>
                                        <p:tav fmla="" tm="100000">
                                          <p:val>
                                            <p:strVal val="#ppt_w"/>
                                          </p:val>
                                        </p:tav>
                                      </p:tavLst>
                                    </p:anim>
                                    <p:anim calcmode="lin" valueType="num">
                                      <p:cBhvr additive="base">
                                        <p:cTn dur="1000"/>
                                        <p:tgtEl>
                                          <p:spTgt spid="19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9" name="Shape 199"/>
        <p:cNvGrpSpPr/>
        <p:nvPr/>
      </p:nvGrpSpPr>
      <p:grpSpPr>
        <a:xfrm>
          <a:off x="0" y="0"/>
          <a:ext cx="0" cy="0"/>
          <a:chOff x="0" y="0"/>
          <a:chExt cx="0" cy="0"/>
        </a:xfrm>
      </p:grpSpPr>
      <p:sp>
        <p:nvSpPr>
          <p:cNvPr id="200" name="Google Shape;200;p26"/>
          <p:cNvSpPr/>
          <p:nvPr/>
        </p:nvSpPr>
        <p:spPr>
          <a:xfrm>
            <a:off x="1524"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1" name="Google Shape;201;p26"/>
          <p:cNvSpPr/>
          <p:nvPr/>
        </p:nvSpPr>
        <p:spPr>
          <a:xfrm>
            <a:off x="0" y="0"/>
            <a:ext cx="4709160" cy="6858000"/>
          </a:xfrm>
          <a:prstGeom prst="rect">
            <a:avLst/>
          </a:prstGeom>
          <a:solidFill>
            <a:schemeClr val="dk1">
              <a:alpha val="8078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2" name="Google Shape;202;p26"/>
          <p:cNvSpPr/>
          <p:nvPr/>
        </p:nvSpPr>
        <p:spPr>
          <a:xfrm>
            <a:off x="0" y="0"/>
            <a:ext cx="3284331" cy="6858000"/>
          </a:xfrm>
          <a:custGeom>
            <a:rect b="b" l="l" r="r" t="t"/>
            <a:pathLst>
              <a:path extrusionOk="0" h="6858000" w="4319042">
                <a:moveTo>
                  <a:pt x="0" y="0"/>
                </a:moveTo>
                <a:lnTo>
                  <a:pt x="1142888" y="0"/>
                </a:lnTo>
                <a:lnTo>
                  <a:pt x="4319042" y="6858000"/>
                </a:lnTo>
                <a:lnTo>
                  <a:pt x="0" y="6858000"/>
                </a:lnTo>
                <a:close/>
              </a:path>
            </a:pathLst>
          </a:custGeom>
          <a:solidFill>
            <a:schemeClr val="dk1">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3" name="Google Shape;203;p26"/>
          <p:cNvSpPr txBox="1"/>
          <p:nvPr>
            <p:ph idx="1" type="body"/>
          </p:nvPr>
        </p:nvSpPr>
        <p:spPr>
          <a:xfrm>
            <a:off x="5040029" y="640270"/>
            <a:ext cx="6028800" cy="52545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lt1"/>
              </a:buClr>
              <a:buSzPts val="1800"/>
              <a:buNone/>
            </a:pPr>
            <a:r>
              <a:t/>
            </a:r>
            <a:endParaRPr sz="1800">
              <a:solidFill>
                <a:schemeClr val="dk1"/>
              </a:solidFill>
            </a:endParaRPr>
          </a:p>
          <a:p>
            <a:pPr indent="0" lvl="0" marL="0" rtl="0" algn="just">
              <a:lnSpc>
                <a:spcPct val="90000"/>
              </a:lnSpc>
              <a:spcBef>
                <a:spcPts val="1000"/>
              </a:spcBef>
              <a:spcAft>
                <a:spcPts val="0"/>
              </a:spcAft>
              <a:buClr>
                <a:schemeClr val="dk1"/>
              </a:buClr>
              <a:buSzPts val="1600"/>
              <a:buNone/>
            </a:pPr>
            <a:r>
              <a:rPr lang="en-US" sz="1400">
                <a:solidFill>
                  <a:schemeClr val="dk1"/>
                </a:solidFill>
              </a:rPr>
              <a:t>Był synem Ignacego i Marii z Kozalów, polskich emigrantów osiadłych w Westfalii. Mjr Jaskulski w  1926 powrócił do Polski. Brał udział </a:t>
            </a:r>
            <a:br>
              <a:rPr lang="en-US" sz="1400"/>
            </a:br>
            <a:r>
              <a:rPr lang="en-US" sz="1400">
                <a:solidFill>
                  <a:schemeClr val="dk1"/>
                </a:solidFill>
              </a:rPr>
              <a:t>w obronie Warszawy we wrześniu 1939 roku. Potem sam zorganizował młodzieżową grupę konspiracyjną i wydawał pismo konspiracyjne „Zagończyk”. Po II wojnie światowej nie złożył broni. Na terenie ziemi radomskiej, kozienickiej </a:t>
            </a:r>
            <a:br>
              <a:rPr lang="en-US" sz="1400">
                <a:solidFill>
                  <a:schemeClr val="dk1"/>
                </a:solidFill>
              </a:rPr>
            </a:br>
            <a:r>
              <a:rPr lang="en-US" sz="1400">
                <a:solidFill>
                  <a:schemeClr val="dk1"/>
                </a:solidFill>
              </a:rPr>
              <a:t>i puławskiej walczył z komunistycznymi władzami. Wydany przez współpracowników został aresztowany 26 lipca 1946 r.   17 stycznia 1947 roku został skazany za karę śmierci. Wyrok wykonano w kieleckim więzieniu.</a:t>
            </a:r>
            <a:endParaRPr sz="1400">
              <a:solidFill>
                <a:schemeClr val="dk1"/>
              </a:solidFill>
            </a:endParaRPr>
          </a:p>
          <a:p>
            <a:pPr indent="0" lvl="0" marL="0" rtl="0" algn="just">
              <a:lnSpc>
                <a:spcPct val="90000"/>
              </a:lnSpc>
              <a:spcBef>
                <a:spcPts val="1000"/>
              </a:spcBef>
              <a:spcAft>
                <a:spcPts val="0"/>
              </a:spcAft>
              <a:buClr>
                <a:schemeClr val="dk1"/>
              </a:buClr>
              <a:buSzPts val="1600"/>
              <a:buNone/>
            </a:pPr>
            <a:r>
              <a:rPr lang="en-US" sz="1400">
                <a:solidFill>
                  <a:schemeClr val="dk1"/>
                </a:solidFill>
              </a:rPr>
              <a:t>Od grudnia 1945 do lutego 1946 był szefem referatu bezpieczeństwa Zrzeszenia WiN w Obwodach Kozienice i Puławy. Od lutego do maja 1946 – komendanta Inspektoratu WiN Kozienice, a od maja do lipca 1946 – komendanta Inspektoratu WiN, obejmującego Obwody: Radom, Kozienice, Starachowice, Kielce i Końskie, pod kryptonimem „Związek Zbrojnej Konspiracji” (ZZK); na tym terenie przyczynił się do zorganizowania licznych oddziałów partyzantki antykomunistycznej, które m.in. opanowały Szydłowiec i Skaryszew, zabijały współpracowników UB i NKWD, ponadto stoczyły wiele walk z grupami operacyjnymi NKWD, UB i KBW (m.in. w czerwcu 1946 roku). 15 czerwca 1946 roku dowodził zgrupowaniem oddziałów Związku Zbrojnej Konspiracji w starciu pod Zwoleniem z oddziałami Armii Czerwonej.</a:t>
            </a:r>
            <a:endParaRPr sz="1400">
              <a:solidFill>
                <a:schemeClr val="dk1"/>
              </a:solidFill>
            </a:endParaRPr>
          </a:p>
          <a:p>
            <a:pPr indent="0" lvl="0" marL="0" rtl="0" algn="just">
              <a:lnSpc>
                <a:spcPct val="90000"/>
              </a:lnSpc>
              <a:spcBef>
                <a:spcPts val="1000"/>
              </a:spcBef>
              <a:spcAft>
                <a:spcPts val="0"/>
              </a:spcAft>
              <a:buClr>
                <a:schemeClr val="dk1"/>
              </a:buClr>
              <a:buSzPts val="1600"/>
              <a:buNone/>
            </a:pPr>
            <a:r>
              <a:rPr lang="en-US" sz="1400">
                <a:solidFill>
                  <a:schemeClr val="dk1"/>
                </a:solidFill>
              </a:rPr>
              <a:t>Za działalność konspiracyjną Jaskulski był odznaczony Krzyżem Srebrnym Orderu Virtuti Militari i Krzyżem Walecznych. W 2009 roku został mu nadany pośmiertnie Krzyż Oficerski Orderu Odrodzenia Polski. Postanowieniem Prezydenta Rzeczypospolitej Polskiej Andrzeja Dudy z dnia 1 marca 2019 roku, został odznaczony Krzyżem Komandorskim z Gwiazdą Orderu Odrodzenia Polski za wybitne zasługi poniesione z niezwykłym poświęceniem w walce o suwerenność i niepodległość Państwa Polskiego. Order odebrała prawnuczka, pani Katarzyna Marek, w trakcie obchodów Narodowego Dnia Pamięci „Żołnierzy Wyklętych” w Pałacu Prezydenckim.</a:t>
            </a:r>
            <a:endParaRPr sz="1700">
              <a:solidFill>
                <a:schemeClr val="dk1"/>
              </a:solidFill>
            </a:endParaRPr>
          </a:p>
        </p:txBody>
      </p:sp>
      <p:sp>
        <p:nvSpPr>
          <p:cNvPr id="204" name="Google Shape;204;p26"/>
          <p:cNvSpPr txBox="1"/>
          <p:nvPr/>
        </p:nvSpPr>
        <p:spPr>
          <a:xfrm>
            <a:off x="804671" y="640263"/>
            <a:ext cx="3284331" cy="525451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400"/>
              <a:buFont typeface="Calibri"/>
              <a:buNone/>
            </a:pPr>
            <a:r>
              <a:rPr b="1" lang="en-US" sz="4400">
                <a:solidFill>
                  <a:schemeClr val="lt1"/>
                </a:solidFill>
                <a:latin typeface="Calibri"/>
                <a:ea typeface="Calibri"/>
                <a:cs typeface="Calibri"/>
                <a:sym typeface="Calibri"/>
              </a:rPr>
              <a:t>KRÓTKA BIOGRAFIA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03">
                                            <p:txEl>
                                              <p:pRg end="0" st="0"/>
                                            </p:txEl>
                                          </p:spTgt>
                                        </p:tgtEl>
                                        <p:attrNameLst>
                                          <p:attrName>style.visibility</p:attrName>
                                        </p:attrNameLst>
                                      </p:cBhvr>
                                      <p:to>
                                        <p:strVal val="visible"/>
                                      </p:to>
                                    </p:set>
                                    <p:anim calcmode="lin" valueType="num">
                                      <p:cBhvr additive="base">
                                        <p:cTn dur="1000"/>
                                        <p:tgtEl>
                                          <p:spTgt spid="203">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03">
                                            <p:txEl>
                                              <p:pRg end="1" st="1"/>
                                            </p:txEl>
                                          </p:spTgt>
                                        </p:tgtEl>
                                        <p:attrNameLst>
                                          <p:attrName>style.visibility</p:attrName>
                                        </p:attrNameLst>
                                      </p:cBhvr>
                                      <p:to>
                                        <p:strVal val="visible"/>
                                      </p:to>
                                    </p:set>
                                    <p:anim calcmode="lin" valueType="num">
                                      <p:cBhvr additive="base">
                                        <p:cTn dur="1000"/>
                                        <p:tgtEl>
                                          <p:spTgt spid="203">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03">
                                            <p:txEl>
                                              <p:pRg end="2" st="2"/>
                                            </p:txEl>
                                          </p:spTgt>
                                        </p:tgtEl>
                                        <p:attrNameLst>
                                          <p:attrName>style.visibility</p:attrName>
                                        </p:attrNameLst>
                                      </p:cBhvr>
                                      <p:to>
                                        <p:strVal val="visible"/>
                                      </p:to>
                                    </p:set>
                                    <p:anim calcmode="lin" valueType="num">
                                      <p:cBhvr additive="base">
                                        <p:cTn dur="1000"/>
                                        <p:tgtEl>
                                          <p:spTgt spid="203">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03">
                                            <p:txEl>
                                              <p:pRg end="3" st="3"/>
                                            </p:txEl>
                                          </p:spTgt>
                                        </p:tgtEl>
                                        <p:attrNameLst>
                                          <p:attrName>style.visibility</p:attrName>
                                        </p:attrNameLst>
                                      </p:cBhvr>
                                      <p:to>
                                        <p:strVal val="visible"/>
                                      </p:to>
                                    </p:set>
                                    <p:anim calcmode="lin" valueType="num">
                                      <p:cBhvr additive="base">
                                        <p:cTn dur="1000"/>
                                        <p:tgtEl>
                                          <p:spTgt spid="203">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p2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27"/>
          <p:cNvSpPr txBox="1"/>
          <p:nvPr>
            <p:ph type="title"/>
          </p:nvPr>
        </p:nvSpPr>
        <p:spPr>
          <a:xfrm>
            <a:off x="965199" y="447741"/>
            <a:ext cx="4278623" cy="164591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b="1" lang="en-US" sz="4000">
                <a:solidFill>
                  <a:schemeClr val="dk1"/>
                </a:solidFill>
                <a:latin typeface="Calibri"/>
                <a:ea typeface="Calibri"/>
                <a:cs typeface="Calibri"/>
                <a:sym typeface="Calibri"/>
              </a:rPr>
              <a:t>WŁODZIMIERZ KOZŁOWSKI</a:t>
            </a:r>
            <a:endParaRPr/>
          </a:p>
        </p:txBody>
      </p:sp>
      <p:sp>
        <p:nvSpPr>
          <p:cNvPr id="211" name="Google Shape;211;p27"/>
          <p:cNvSpPr/>
          <p:nvPr/>
        </p:nvSpPr>
        <p:spPr>
          <a:xfrm>
            <a:off x="0" y="2253579"/>
            <a:ext cx="8109718" cy="4604421"/>
          </a:xfrm>
          <a:custGeom>
            <a:rect b="b" l="l" r="r" t="t"/>
            <a:pathLst>
              <a:path extrusionOk="0" h="4604421" w="8109718">
                <a:moveTo>
                  <a:pt x="7381313" y="1839459"/>
                </a:moveTo>
                <a:lnTo>
                  <a:pt x="7381313" y="1853646"/>
                </a:lnTo>
                <a:lnTo>
                  <a:pt x="7379359" y="1846552"/>
                </a:lnTo>
                <a:close/>
                <a:moveTo>
                  <a:pt x="1321854" y="0"/>
                </a:moveTo>
                <a:cubicBezTo>
                  <a:pt x="1321854" y="0"/>
                  <a:pt x="1321854" y="0"/>
                  <a:pt x="5365317" y="0"/>
                </a:cubicBezTo>
                <a:cubicBezTo>
                  <a:pt x="5618580" y="0"/>
                  <a:pt x="5863108" y="139215"/>
                  <a:pt x="5985373" y="365439"/>
                </a:cubicBezTo>
                <a:cubicBezTo>
                  <a:pt x="5985373" y="365439"/>
                  <a:pt x="5985373" y="365439"/>
                  <a:pt x="8011470" y="3854515"/>
                </a:cubicBezTo>
                <a:cubicBezTo>
                  <a:pt x="8142468" y="4072039"/>
                  <a:pt x="8142468" y="4350470"/>
                  <a:pt x="8011470" y="4567993"/>
                </a:cubicBezTo>
                <a:cubicBezTo>
                  <a:pt x="8011470" y="4567993"/>
                  <a:pt x="8011470" y="4567993"/>
                  <a:pt x="7998115" y="4590992"/>
                </a:cubicBezTo>
                <a:lnTo>
                  <a:pt x="7990317" y="4604421"/>
                </a:lnTo>
                <a:lnTo>
                  <a:pt x="0" y="4604421"/>
                </a:lnTo>
                <a:lnTo>
                  <a:pt x="0" y="1564110"/>
                </a:lnTo>
                <a:lnTo>
                  <a:pt x="27177" y="1517107"/>
                </a:lnTo>
                <a:cubicBezTo>
                  <a:pt x="220245" y="1183191"/>
                  <a:pt x="440895" y="801574"/>
                  <a:pt x="693065" y="365439"/>
                </a:cubicBezTo>
                <a:cubicBezTo>
                  <a:pt x="824063" y="139215"/>
                  <a:pt x="1059859" y="0"/>
                  <a:pt x="1321854" y="0"/>
                </a:cubicBez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27"/>
          <p:cNvSpPr/>
          <p:nvPr/>
        </p:nvSpPr>
        <p:spPr>
          <a:xfrm>
            <a:off x="7276856" y="1827416"/>
            <a:ext cx="4418320" cy="3877280"/>
          </a:xfrm>
          <a:custGeom>
            <a:rect b="b" l="l" r="r" t="t"/>
            <a:pathLst>
              <a:path extrusionOk="0" h="968" w="1099">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cap="flat" cmpd="sng" w="508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 name="Google Shape;213;p27"/>
          <p:cNvSpPr/>
          <p:nvPr/>
        </p:nvSpPr>
        <p:spPr>
          <a:xfrm>
            <a:off x="5952343" y="825104"/>
            <a:ext cx="2926988" cy="2594434"/>
          </a:xfrm>
          <a:custGeom>
            <a:rect b="b" l="l" r="r" t="t"/>
            <a:pathLst>
              <a:path extrusionOk="0" h="2651787" w="2991693">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solidFill>
            <a:srgbClr val="262626">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14" name="Google Shape;214;p27"/>
          <p:cNvGrpSpPr/>
          <p:nvPr/>
        </p:nvGrpSpPr>
        <p:grpSpPr>
          <a:xfrm>
            <a:off x="5307830" y="567451"/>
            <a:ext cx="1128382" cy="847206"/>
            <a:chOff x="5307830" y="325570"/>
            <a:chExt cx="1128382" cy="847206"/>
          </a:xfrm>
        </p:grpSpPr>
        <p:sp>
          <p:nvSpPr>
            <p:cNvPr id="215" name="Google Shape;215;p27"/>
            <p:cNvSpPr/>
            <p:nvPr/>
          </p:nvSpPr>
          <p:spPr>
            <a:xfrm>
              <a:off x="5307830" y="577396"/>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27"/>
            <p:cNvSpPr/>
            <p:nvPr/>
          </p:nvSpPr>
          <p:spPr>
            <a:xfrm>
              <a:off x="5885720" y="325570"/>
              <a:ext cx="550492" cy="485306"/>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17" name="Google Shape;217;p27"/>
          <p:cNvSpPr txBox="1"/>
          <p:nvPr>
            <p:ph idx="1" type="body"/>
          </p:nvPr>
        </p:nvSpPr>
        <p:spPr>
          <a:xfrm>
            <a:off x="965199" y="2912937"/>
            <a:ext cx="4741917" cy="309354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en-US" sz="2400">
                <a:solidFill>
                  <a:schemeClr val="lt1"/>
                </a:solidFill>
              </a:rPr>
              <a:t>Pseudonim „Orion" (ur. 31 stycznia </a:t>
            </a:r>
            <a:br>
              <a:rPr lang="en-US" sz="2400">
                <a:solidFill>
                  <a:schemeClr val="lt1"/>
                </a:solidFill>
              </a:rPr>
            </a:br>
            <a:r>
              <a:rPr lang="en-US" sz="2400">
                <a:solidFill>
                  <a:schemeClr val="lt1"/>
                </a:solidFill>
              </a:rPr>
              <a:t>1923 w Gralewnie, zm.  1947) </a:t>
            </a:r>
            <a:endParaRPr sz="2400">
              <a:solidFill>
                <a:schemeClr val="lt1"/>
              </a:solidFill>
            </a:endParaRPr>
          </a:p>
          <a:p>
            <a:pPr indent="0" lvl="0" marL="0" rtl="0" algn="ctr">
              <a:lnSpc>
                <a:spcPct val="90000"/>
              </a:lnSpc>
              <a:spcBef>
                <a:spcPts val="0"/>
              </a:spcBef>
              <a:spcAft>
                <a:spcPts val="0"/>
              </a:spcAft>
              <a:buClr>
                <a:schemeClr val="lt1"/>
              </a:buClr>
              <a:buSzPts val="2400"/>
              <a:buNone/>
            </a:pPr>
            <a:r>
              <a:rPr lang="en-US" sz="2400">
                <a:solidFill>
                  <a:schemeClr val="lt1"/>
                </a:solidFill>
              </a:rPr>
              <a:t> żołnierz należący w okresie </a:t>
            </a:r>
            <a:br>
              <a:rPr lang="en-US" sz="2400">
                <a:solidFill>
                  <a:schemeClr val="lt1"/>
                </a:solidFill>
              </a:rPr>
            </a:br>
            <a:r>
              <a:rPr lang="en-US" sz="2400">
                <a:solidFill>
                  <a:schemeClr val="lt1"/>
                </a:solidFill>
              </a:rPr>
              <a:t>powojennym do organizacji WiN. Zastępca </a:t>
            </a:r>
            <a:r>
              <a:rPr lang="en-US" sz="2400">
                <a:solidFill>
                  <a:schemeClr val="lt1"/>
                </a:solidFill>
                <a:latin typeface="Arial"/>
                <a:ea typeface="Arial"/>
                <a:cs typeface="Arial"/>
                <a:sym typeface="Arial"/>
              </a:rPr>
              <a:t>„</a:t>
            </a:r>
            <a:r>
              <a:rPr lang="en-US" sz="2400">
                <a:solidFill>
                  <a:schemeClr val="lt1"/>
                </a:solidFill>
              </a:rPr>
              <a:t>Zagończyka".</a:t>
            </a:r>
            <a:endParaRPr>
              <a:solidFill>
                <a:schemeClr val="lt1"/>
              </a:solidFill>
            </a:endParaRPr>
          </a:p>
          <a:p>
            <a:pPr indent="152400" lvl="0" marL="0" rtl="0" algn="ctr">
              <a:lnSpc>
                <a:spcPct val="90000"/>
              </a:lnSpc>
              <a:spcBef>
                <a:spcPts val="1000"/>
              </a:spcBef>
              <a:spcAft>
                <a:spcPts val="0"/>
              </a:spcAft>
              <a:buClr>
                <a:schemeClr val="dk1"/>
              </a:buClr>
              <a:buSzPts val="2400"/>
              <a:buFont typeface="Arial"/>
              <a:buNone/>
            </a:pPr>
            <a:r>
              <a:t/>
            </a:r>
            <a:endParaRPr sz="24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10"/>
                                        </p:tgtEl>
                                        <p:attrNameLst>
                                          <p:attrName>style.visibility</p:attrName>
                                        </p:attrNameLst>
                                      </p:cBhvr>
                                      <p:to>
                                        <p:strVal val="visible"/>
                                      </p:to>
                                    </p:set>
                                    <p:anim calcmode="lin" valueType="num">
                                      <p:cBhvr additive="base">
                                        <p:cTn dur="1000"/>
                                        <p:tgtEl>
                                          <p:spTgt spid="21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7"/>
                                        </p:tgtEl>
                                        <p:attrNameLst>
                                          <p:attrName>style.visibility</p:attrName>
                                        </p:attrNameLst>
                                      </p:cBhvr>
                                      <p:to>
                                        <p:strVal val="visible"/>
                                      </p:to>
                                    </p:set>
                                    <p:anim calcmode="lin" valueType="num">
                                      <p:cBhvr additive="base">
                                        <p:cTn dur="1000"/>
                                        <p:tgtEl>
                                          <p:spTgt spid="21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1" name="Shape 221"/>
        <p:cNvGrpSpPr/>
        <p:nvPr/>
      </p:nvGrpSpPr>
      <p:grpSpPr>
        <a:xfrm>
          <a:off x="0" y="0"/>
          <a:ext cx="0" cy="0"/>
          <a:chOff x="0" y="0"/>
          <a:chExt cx="0" cy="0"/>
        </a:xfrm>
      </p:grpSpPr>
      <p:sp>
        <p:nvSpPr>
          <p:cNvPr id="222" name="Google Shape;222;p28"/>
          <p:cNvSpPr/>
          <p:nvPr/>
        </p:nvSpPr>
        <p:spPr>
          <a:xfrm>
            <a:off x="1524"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3" name="Google Shape;223;p28"/>
          <p:cNvSpPr/>
          <p:nvPr/>
        </p:nvSpPr>
        <p:spPr>
          <a:xfrm>
            <a:off x="0" y="0"/>
            <a:ext cx="4709160" cy="6858000"/>
          </a:xfrm>
          <a:prstGeom prst="rect">
            <a:avLst/>
          </a:prstGeom>
          <a:solidFill>
            <a:schemeClr val="dk1">
              <a:alpha val="8078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4" name="Google Shape;224;p28"/>
          <p:cNvSpPr/>
          <p:nvPr/>
        </p:nvSpPr>
        <p:spPr>
          <a:xfrm>
            <a:off x="0" y="0"/>
            <a:ext cx="3284331" cy="6858000"/>
          </a:xfrm>
          <a:custGeom>
            <a:rect b="b" l="l" r="r" t="t"/>
            <a:pathLst>
              <a:path extrusionOk="0" h="6858000" w="4319042">
                <a:moveTo>
                  <a:pt x="0" y="0"/>
                </a:moveTo>
                <a:lnTo>
                  <a:pt x="1142888" y="0"/>
                </a:lnTo>
                <a:lnTo>
                  <a:pt x="4319042" y="6858000"/>
                </a:lnTo>
                <a:lnTo>
                  <a:pt x="0" y="6858000"/>
                </a:lnTo>
                <a:close/>
              </a:path>
            </a:pathLst>
          </a:custGeom>
          <a:solidFill>
            <a:schemeClr val="dk1">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5" name="Google Shape;225;p28"/>
          <p:cNvSpPr txBox="1"/>
          <p:nvPr>
            <p:ph idx="1" type="body"/>
          </p:nvPr>
        </p:nvSpPr>
        <p:spPr>
          <a:xfrm>
            <a:off x="5358384" y="640263"/>
            <a:ext cx="6028944" cy="525451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dk1"/>
              </a:buClr>
              <a:buSzPts val="1600"/>
              <a:buNone/>
            </a:pPr>
            <a:r>
              <a:rPr lang="en-US">
                <a:solidFill>
                  <a:schemeClr val="dk1"/>
                </a:solidFill>
              </a:rPr>
              <a:t>Po wkroczeniu armii sowieckiej pozostał w konspiracji. W 1946 zorganizował własny oddział w ramach WiN. Zastępca komendanta Związku Zbrojnej Konspiracji Inspektoratu Radomsko–Kieleckiego WiN. W 1946 zorganizował z partyzantami wiele akcji przeciwko komunistycznemu aparatowi terroru. 24.07.1946 zatrzymali pociąg na stacji Jedlnia Letnisko, z którego uwolnili 7 aresztowanych członków WiN. Zginął w 1947 w nieznanych okolicznościach.</a:t>
            </a:r>
            <a:endParaRPr>
              <a:solidFill>
                <a:schemeClr val="dk1"/>
              </a:solidFill>
            </a:endParaRPr>
          </a:p>
        </p:txBody>
      </p:sp>
      <p:sp>
        <p:nvSpPr>
          <p:cNvPr id="226" name="Google Shape;226;p28"/>
          <p:cNvSpPr txBox="1"/>
          <p:nvPr/>
        </p:nvSpPr>
        <p:spPr>
          <a:xfrm>
            <a:off x="804671" y="640263"/>
            <a:ext cx="3284331" cy="525451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400"/>
              <a:buFont typeface="Calibri"/>
              <a:buNone/>
            </a:pPr>
            <a:r>
              <a:rPr b="1" lang="en-US" sz="4400">
                <a:solidFill>
                  <a:schemeClr val="lt1"/>
                </a:solidFill>
                <a:latin typeface="Calibri"/>
                <a:ea typeface="Calibri"/>
                <a:cs typeface="Calibri"/>
                <a:sym typeface="Calibri"/>
              </a:rPr>
              <a:t>KRÓTKA BIOGRAFIA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25"/>
                                        </p:tgtEl>
                                        <p:attrNameLst>
                                          <p:attrName>style.visibility</p:attrName>
                                        </p:attrNameLst>
                                      </p:cBhvr>
                                      <p:to>
                                        <p:strVal val="visible"/>
                                      </p:to>
                                    </p:set>
                                    <p:anim calcmode="lin" valueType="num">
                                      <p:cBhvr additive="base">
                                        <p:cTn dur="1000"/>
                                        <p:tgtEl>
                                          <p:spTgt spid="22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 name="Shape 230"/>
        <p:cNvGrpSpPr/>
        <p:nvPr/>
      </p:nvGrpSpPr>
      <p:grpSpPr>
        <a:xfrm>
          <a:off x="0" y="0"/>
          <a:ext cx="0" cy="0"/>
          <a:chOff x="0" y="0"/>
          <a:chExt cx="0" cy="0"/>
        </a:xfrm>
      </p:grpSpPr>
      <p:sp>
        <p:nvSpPr>
          <p:cNvPr id="231" name="Google Shape;231;p2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29"/>
          <p:cNvSpPr/>
          <p:nvPr/>
        </p:nvSpPr>
        <p:spPr>
          <a:xfrm>
            <a:off x="5510370" y="851518"/>
            <a:ext cx="6184806" cy="5154967"/>
          </a:xfrm>
          <a:custGeom>
            <a:rect b="b" l="l" r="r" t="t"/>
            <a:pathLst>
              <a:path extrusionOk="0" h="5154967" w="6184806">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rgbClr val="7F7F7F">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29"/>
          <p:cNvSpPr txBox="1"/>
          <p:nvPr>
            <p:ph type="title"/>
          </p:nvPr>
        </p:nvSpPr>
        <p:spPr>
          <a:xfrm>
            <a:off x="965199" y="851517"/>
            <a:ext cx="5130795" cy="146177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b="1" lang="en-US" sz="4000">
                <a:solidFill>
                  <a:schemeClr val="dk1"/>
                </a:solidFill>
                <a:latin typeface="Calibri"/>
                <a:ea typeface="Calibri"/>
                <a:cs typeface="Calibri"/>
                <a:sym typeface="Calibri"/>
              </a:rPr>
              <a:t>ALEKSANDER MŁYŃSKI</a:t>
            </a:r>
            <a:endParaRPr/>
          </a:p>
        </p:txBody>
      </p:sp>
      <p:sp>
        <p:nvSpPr>
          <p:cNvPr id="234" name="Google Shape;234;p29"/>
          <p:cNvSpPr txBox="1"/>
          <p:nvPr>
            <p:ph idx="1" type="body"/>
          </p:nvPr>
        </p:nvSpPr>
        <p:spPr>
          <a:xfrm>
            <a:off x="965200" y="2470248"/>
            <a:ext cx="4048344" cy="353623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sz="2400"/>
              <a:t>Pseudonim „Drągal", „Olek" </a:t>
            </a:r>
            <a:br>
              <a:rPr lang="en-US" sz="2400"/>
            </a:br>
            <a:r>
              <a:rPr lang="en-US" sz="2400"/>
              <a:t>(ur. 27 stycznia 1925 w Sarnówku Dużym, zm. 25 września 1950 w Kolonii Wawrzyszów) - żołnierz należący w okresie powojennym do organizacji WiN.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33"/>
                                        </p:tgtEl>
                                        <p:attrNameLst>
                                          <p:attrName>style.visibility</p:attrName>
                                        </p:attrNameLst>
                                      </p:cBhvr>
                                      <p:to>
                                        <p:strVal val="visible"/>
                                      </p:to>
                                    </p:set>
                                    <p:anim calcmode="lin" valueType="num">
                                      <p:cBhvr additive="base">
                                        <p:cTn dur="1000"/>
                                        <p:tgtEl>
                                          <p:spTgt spid="23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4"/>
                                        </p:tgtEl>
                                        <p:attrNameLst>
                                          <p:attrName>style.visibility</p:attrName>
                                        </p:attrNameLst>
                                      </p:cBhvr>
                                      <p:to>
                                        <p:strVal val="visible"/>
                                      </p:to>
                                    </p:set>
                                    <p:anim calcmode="lin" valueType="num">
                                      <p:cBhvr additive="base">
                                        <p:cTn dur="1000"/>
                                        <p:tgtEl>
                                          <p:spTgt spid="23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38" name="Shape 238"/>
        <p:cNvGrpSpPr/>
        <p:nvPr/>
      </p:nvGrpSpPr>
      <p:grpSpPr>
        <a:xfrm>
          <a:off x="0" y="0"/>
          <a:ext cx="0" cy="0"/>
          <a:chOff x="0" y="0"/>
          <a:chExt cx="0" cy="0"/>
        </a:xfrm>
      </p:grpSpPr>
      <p:sp>
        <p:nvSpPr>
          <p:cNvPr id="239" name="Google Shape;239;p30"/>
          <p:cNvSpPr/>
          <p:nvPr/>
        </p:nvSpPr>
        <p:spPr>
          <a:xfrm>
            <a:off x="1524"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40" name="Google Shape;240;p30"/>
          <p:cNvSpPr/>
          <p:nvPr/>
        </p:nvSpPr>
        <p:spPr>
          <a:xfrm>
            <a:off x="0" y="0"/>
            <a:ext cx="4709160" cy="6858000"/>
          </a:xfrm>
          <a:prstGeom prst="rect">
            <a:avLst/>
          </a:prstGeom>
          <a:solidFill>
            <a:schemeClr val="dk1">
              <a:alpha val="8078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41" name="Google Shape;241;p30"/>
          <p:cNvSpPr/>
          <p:nvPr/>
        </p:nvSpPr>
        <p:spPr>
          <a:xfrm>
            <a:off x="0" y="0"/>
            <a:ext cx="3284331" cy="6858000"/>
          </a:xfrm>
          <a:custGeom>
            <a:rect b="b" l="l" r="r" t="t"/>
            <a:pathLst>
              <a:path extrusionOk="0" h="6858000" w="4319042">
                <a:moveTo>
                  <a:pt x="0" y="0"/>
                </a:moveTo>
                <a:lnTo>
                  <a:pt x="1142888" y="0"/>
                </a:lnTo>
                <a:lnTo>
                  <a:pt x="4319042" y="6858000"/>
                </a:lnTo>
                <a:lnTo>
                  <a:pt x="0" y="6858000"/>
                </a:lnTo>
                <a:close/>
              </a:path>
            </a:pathLst>
          </a:custGeom>
          <a:solidFill>
            <a:schemeClr val="dk1">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42" name="Google Shape;242;p30"/>
          <p:cNvSpPr txBox="1"/>
          <p:nvPr>
            <p:ph idx="1" type="body"/>
          </p:nvPr>
        </p:nvSpPr>
        <p:spPr>
          <a:xfrm>
            <a:off x="5358384" y="640263"/>
            <a:ext cx="6028944" cy="525451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dk1"/>
              </a:buClr>
              <a:buSzPts val="1600"/>
              <a:buNone/>
            </a:pPr>
            <a:r>
              <a:rPr lang="en-US">
                <a:solidFill>
                  <a:schemeClr val="dk1"/>
                </a:solidFill>
              </a:rPr>
              <a:t>Prawdopodobnie od 1943 w konspiracji w bliżej nieznanym oddziale AK. Od 1945 ponownie w partyzantce, od wiosny 1946 żołnierz Inspektoratu WiN por. Franciszka Jaskulskiego „Zagończyka”. Następnie w oddziale chor. Antoniego Owczarka „Zygadły”. Współdziałał m. in. z Antonim Szeligą „Wichrem”, a także z innymi partyzantami, działając w kilkuosobowym grupach lub operował samodzielnie. W 1950 razem ze Zbigniewem Einbergiem „Powstańczykiem” oraz Zygmuntem Chmielewskim „Lwem” stworzył ostatnią w rejonie radomskim grupę żołnierzy podziemia niepodległościowego. Zostali zastrzeleni w Kolonii Wawrzyszów przez członków grupy prowokacyjnej WUBP w Kielcach.</a:t>
            </a:r>
            <a:endParaRPr>
              <a:solidFill>
                <a:schemeClr val="dk1"/>
              </a:solidFill>
            </a:endParaRPr>
          </a:p>
        </p:txBody>
      </p:sp>
      <p:sp>
        <p:nvSpPr>
          <p:cNvPr id="243" name="Google Shape;243;p30"/>
          <p:cNvSpPr txBox="1"/>
          <p:nvPr/>
        </p:nvSpPr>
        <p:spPr>
          <a:xfrm>
            <a:off x="804671" y="640263"/>
            <a:ext cx="3284331" cy="525451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400"/>
              <a:buFont typeface="Calibri"/>
              <a:buNone/>
            </a:pPr>
            <a:r>
              <a:rPr b="1" lang="en-US" sz="4400">
                <a:solidFill>
                  <a:schemeClr val="lt1"/>
                </a:solidFill>
                <a:latin typeface="Calibri"/>
                <a:ea typeface="Calibri"/>
                <a:cs typeface="Calibri"/>
                <a:sym typeface="Calibri"/>
              </a:rPr>
              <a:t>KRÓTKA BIOGRAFIA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42"/>
                                        </p:tgtEl>
                                        <p:attrNameLst>
                                          <p:attrName>style.visibility</p:attrName>
                                        </p:attrNameLst>
                                      </p:cBhvr>
                                      <p:to>
                                        <p:strVal val="visible"/>
                                      </p:to>
                                    </p:set>
                                    <p:anim calcmode="lin" valueType="num">
                                      <p:cBhvr additive="base">
                                        <p:cTn dur="1000"/>
                                        <p:tgtEl>
                                          <p:spTgt spid="24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7" name="Shape 247"/>
        <p:cNvGrpSpPr/>
        <p:nvPr/>
      </p:nvGrpSpPr>
      <p:grpSpPr>
        <a:xfrm>
          <a:off x="0" y="0"/>
          <a:ext cx="0" cy="0"/>
          <a:chOff x="0" y="0"/>
          <a:chExt cx="0" cy="0"/>
        </a:xfrm>
      </p:grpSpPr>
      <p:sp>
        <p:nvSpPr>
          <p:cNvPr id="248" name="Google Shape;248;p3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31"/>
          <p:cNvSpPr txBox="1"/>
          <p:nvPr>
            <p:ph type="title"/>
          </p:nvPr>
        </p:nvSpPr>
        <p:spPr>
          <a:xfrm>
            <a:off x="8006085" y="1470990"/>
            <a:ext cx="3689091" cy="377766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sz="4400">
                <a:solidFill>
                  <a:schemeClr val="dk1"/>
                </a:solidFill>
                <a:latin typeface="Calibri"/>
                <a:ea typeface="Calibri"/>
                <a:cs typeface="Calibri"/>
                <a:sym typeface="Calibri"/>
              </a:rPr>
              <a:t>ANTONI OWCZAREK</a:t>
            </a:r>
            <a:endParaRPr sz="4400">
              <a:solidFill>
                <a:schemeClr val="dk1"/>
              </a:solidFill>
              <a:latin typeface="Calibri"/>
              <a:ea typeface="Calibri"/>
              <a:cs typeface="Calibri"/>
              <a:sym typeface="Calibri"/>
            </a:endParaRPr>
          </a:p>
        </p:txBody>
      </p:sp>
      <p:sp>
        <p:nvSpPr>
          <p:cNvPr id="250" name="Google Shape;250;p31"/>
          <p:cNvSpPr/>
          <p:nvPr/>
        </p:nvSpPr>
        <p:spPr>
          <a:xfrm>
            <a:off x="0" y="0"/>
            <a:ext cx="7743949" cy="6858000"/>
          </a:xfrm>
          <a:custGeom>
            <a:rect b="b" l="l" r="r" t="t"/>
            <a:pathLst>
              <a:path extrusionOk="0" h="6858000" w="7743949">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31"/>
          <p:cNvSpPr txBox="1"/>
          <p:nvPr>
            <p:ph idx="1" type="body"/>
          </p:nvPr>
        </p:nvSpPr>
        <p:spPr>
          <a:xfrm>
            <a:off x="756746" y="2863018"/>
            <a:ext cx="4666592" cy="3304451"/>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lt1"/>
              </a:buClr>
              <a:buSzPts val="2400"/>
              <a:buNone/>
            </a:pPr>
            <a:r>
              <a:rPr lang="en-US" sz="2400">
                <a:solidFill>
                  <a:schemeClr val="lt1"/>
                </a:solidFill>
              </a:rPr>
              <a:t>Pseudonim „Zygadło" (ur. 01 listopada 1904 w Gaczkowicach, zm. 05 lutego 1950 w Rawiczu) - żołnierz stopnia chorążego, który </a:t>
            </a:r>
            <a:br>
              <a:rPr lang="en-US"/>
            </a:br>
            <a:r>
              <a:rPr lang="en-US" sz="2400">
                <a:solidFill>
                  <a:schemeClr val="lt1"/>
                </a:solidFill>
              </a:rPr>
              <a:t>w okresie powojennym przynależał do Narodowego Związku Zbrojnego, NSZ i WiN.</a:t>
            </a:r>
            <a:endParaRPr>
              <a:solidFill>
                <a:schemeClr val="lt1"/>
              </a:solidFill>
            </a:endParaRPr>
          </a:p>
          <a:p>
            <a:pPr indent="0" lvl="0" marL="0" rtl="0" algn="ctr">
              <a:lnSpc>
                <a:spcPct val="90000"/>
              </a:lnSpc>
              <a:spcBef>
                <a:spcPts val="1000"/>
              </a:spcBef>
              <a:spcAft>
                <a:spcPts val="0"/>
              </a:spcAft>
              <a:buClr>
                <a:schemeClr val="dk1"/>
              </a:buClr>
              <a:buSzPts val="2400"/>
              <a:buFont typeface="Arial"/>
              <a:buChar char="•"/>
            </a:pPr>
            <a:br>
              <a:rPr lang="en-US" sz="2400"/>
            </a:br>
            <a:endParaRPr sz="2400">
              <a:solidFill>
                <a:schemeClr val="lt1"/>
              </a:solidFill>
            </a:endParaRPr>
          </a:p>
          <a:p>
            <a:pPr indent="152400" lvl="0" marL="0" rtl="0" algn="ctr">
              <a:lnSpc>
                <a:spcPct val="90000"/>
              </a:lnSpc>
              <a:spcBef>
                <a:spcPts val="1000"/>
              </a:spcBef>
              <a:spcAft>
                <a:spcPts val="0"/>
              </a:spcAft>
              <a:buClr>
                <a:schemeClr val="dk1"/>
              </a:buClr>
              <a:buSzPts val="2400"/>
              <a:buFont typeface="Arial"/>
              <a:buNone/>
            </a:pPr>
            <a:r>
              <a:t/>
            </a:r>
            <a:endParaRPr sz="24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49"/>
                                        </p:tgtEl>
                                        <p:attrNameLst>
                                          <p:attrName>style.visibility</p:attrName>
                                        </p:attrNameLst>
                                      </p:cBhvr>
                                      <p:to>
                                        <p:strVal val="visible"/>
                                      </p:to>
                                    </p:set>
                                    <p:anim calcmode="lin" valueType="num">
                                      <p:cBhvr additive="base">
                                        <p:cTn dur="1000"/>
                                        <p:tgtEl>
                                          <p:spTgt spid="24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1"/>
                                        </p:tgtEl>
                                        <p:attrNameLst>
                                          <p:attrName>style.visibility</p:attrName>
                                        </p:attrNameLst>
                                      </p:cBhvr>
                                      <p:to>
                                        <p:strVal val="visible"/>
                                      </p:to>
                                    </p:set>
                                    <p:anim calcmode="lin" valueType="num">
                                      <p:cBhvr additive="base">
                                        <p:cTn dur="1000"/>
                                        <p:tgtEl>
                                          <p:spTgt spid="25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5" name="Shape 255"/>
        <p:cNvGrpSpPr/>
        <p:nvPr/>
      </p:nvGrpSpPr>
      <p:grpSpPr>
        <a:xfrm>
          <a:off x="0" y="0"/>
          <a:ext cx="0" cy="0"/>
          <a:chOff x="0" y="0"/>
          <a:chExt cx="0" cy="0"/>
        </a:xfrm>
      </p:grpSpPr>
      <p:sp>
        <p:nvSpPr>
          <p:cNvPr id="256" name="Google Shape;256;p32"/>
          <p:cNvSpPr/>
          <p:nvPr/>
        </p:nvSpPr>
        <p:spPr>
          <a:xfrm>
            <a:off x="1524"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57" name="Google Shape;257;p32"/>
          <p:cNvSpPr/>
          <p:nvPr/>
        </p:nvSpPr>
        <p:spPr>
          <a:xfrm>
            <a:off x="0" y="0"/>
            <a:ext cx="4709160" cy="6858000"/>
          </a:xfrm>
          <a:prstGeom prst="rect">
            <a:avLst/>
          </a:prstGeom>
          <a:solidFill>
            <a:schemeClr val="dk1">
              <a:alpha val="8078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58" name="Google Shape;258;p32"/>
          <p:cNvSpPr/>
          <p:nvPr/>
        </p:nvSpPr>
        <p:spPr>
          <a:xfrm>
            <a:off x="0" y="0"/>
            <a:ext cx="3284331" cy="6858000"/>
          </a:xfrm>
          <a:custGeom>
            <a:rect b="b" l="l" r="r" t="t"/>
            <a:pathLst>
              <a:path extrusionOk="0" h="6858000" w="4319042">
                <a:moveTo>
                  <a:pt x="0" y="0"/>
                </a:moveTo>
                <a:lnTo>
                  <a:pt x="1142888" y="0"/>
                </a:lnTo>
                <a:lnTo>
                  <a:pt x="4319042" y="6858000"/>
                </a:lnTo>
                <a:lnTo>
                  <a:pt x="0" y="6858000"/>
                </a:lnTo>
                <a:close/>
              </a:path>
            </a:pathLst>
          </a:custGeom>
          <a:solidFill>
            <a:schemeClr val="dk1">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59" name="Google Shape;259;p32"/>
          <p:cNvSpPr txBox="1"/>
          <p:nvPr>
            <p:ph idx="1" type="body"/>
          </p:nvPr>
        </p:nvSpPr>
        <p:spPr>
          <a:xfrm>
            <a:off x="5358384" y="640263"/>
            <a:ext cx="6028944" cy="525451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dk1"/>
              </a:buClr>
              <a:buSzPts val="1600"/>
              <a:buNone/>
            </a:pPr>
            <a:r>
              <a:rPr lang="en-US">
                <a:solidFill>
                  <a:schemeClr val="dk1"/>
                </a:solidFill>
              </a:rPr>
              <a:t>W maju 1945 r. wstąpił do oddziału Narodowego Związku Zbrojnego pod dowództwem Adama Gomuły ps. “Beja”, gdzie pełnił funkcję kwatermistrza. Od listopada 1945 zastępca dowódcy oddziału NSZ Antoniego Sobola “Dołęgi”. Wiosną 1946 stworzył własny oddział na terenie powiatu radomskiego. W czerwcu 1946 jego oddział wszedł do struktur Inspektoratu WiN por. Franciszka Jaskulskiego “Zagończyka”. Zastępca Obwodu Radomskiego WiN krypt. PPS. Po aresztowaniu “Zagończyka” w lipcu 1946 ponownie utworzył własny oddział. Ujawnił się w listopadzie, w grudniu aresztowany. 23.05.1947 WSR w Kielcach skazał go na karę śmierci, którą na mocy amnestii zmieniono na 15 lat więzienia. Zmarł w więzieniu w Rawiczu.</a:t>
            </a:r>
            <a:endParaRPr>
              <a:solidFill>
                <a:schemeClr val="dk1"/>
              </a:solidFill>
            </a:endParaRPr>
          </a:p>
        </p:txBody>
      </p:sp>
      <p:sp>
        <p:nvSpPr>
          <p:cNvPr id="260" name="Google Shape;260;p32"/>
          <p:cNvSpPr txBox="1"/>
          <p:nvPr/>
        </p:nvSpPr>
        <p:spPr>
          <a:xfrm>
            <a:off x="804671" y="640263"/>
            <a:ext cx="3284331" cy="525451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400"/>
              <a:buFont typeface="Calibri"/>
              <a:buNone/>
            </a:pPr>
            <a:r>
              <a:rPr b="1" lang="en-US" sz="4400">
                <a:solidFill>
                  <a:schemeClr val="lt1"/>
                </a:solidFill>
                <a:latin typeface="Calibri"/>
                <a:ea typeface="Calibri"/>
                <a:cs typeface="Calibri"/>
                <a:sym typeface="Calibri"/>
              </a:rPr>
              <a:t>KRÓTKA BIOGRAFIA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59"/>
                                        </p:tgtEl>
                                        <p:attrNameLst>
                                          <p:attrName>style.visibility</p:attrName>
                                        </p:attrNameLst>
                                      </p:cBhvr>
                                      <p:to>
                                        <p:strVal val="visible"/>
                                      </p:to>
                                    </p:set>
                                    <p:anim calcmode="lin" valueType="num">
                                      <p:cBhvr additive="base">
                                        <p:cTn dur="1000"/>
                                        <p:tgtEl>
                                          <p:spTgt spid="25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4" name="Shape 264"/>
        <p:cNvGrpSpPr/>
        <p:nvPr/>
      </p:nvGrpSpPr>
      <p:grpSpPr>
        <a:xfrm>
          <a:off x="0" y="0"/>
          <a:ext cx="0" cy="0"/>
          <a:chOff x="0" y="0"/>
          <a:chExt cx="0" cy="0"/>
        </a:xfrm>
      </p:grpSpPr>
      <p:sp>
        <p:nvSpPr>
          <p:cNvPr id="265" name="Google Shape;265;p3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33"/>
          <p:cNvSpPr/>
          <p:nvPr/>
        </p:nvSpPr>
        <p:spPr>
          <a:xfrm>
            <a:off x="7276856" y="1645695"/>
            <a:ext cx="4418320" cy="3877280"/>
          </a:xfrm>
          <a:custGeom>
            <a:rect b="b" l="l" r="r" t="t"/>
            <a:pathLst>
              <a:path extrusionOk="0" h="968" w="1099">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cap="flat" cmpd="sng" w="508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 name="Google Shape;267;p33"/>
          <p:cNvSpPr/>
          <p:nvPr/>
        </p:nvSpPr>
        <p:spPr>
          <a:xfrm>
            <a:off x="5952343" y="643383"/>
            <a:ext cx="2926988" cy="2594434"/>
          </a:xfrm>
          <a:custGeom>
            <a:rect b="b" l="l" r="r" t="t"/>
            <a:pathLst>
              <a:path extrusionOk="0" h="2651787" w="2991693">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33"/>
          <p:cNvSpPr/>
          <p:nvPr/>
        </p:nvSpPr>
        <p:spPr>
          <a:xfrm>
            <a:off x="3" y="2071858"/>
            <a:ext cx="8109718" cy="4786143"/>
          </a:xfrm>
          <a:custGeom>
            <a:rect b="b" l="l" r="r" t="t"/>
            <a:pathLst>
              <a:path extrusionOk="0" h="4786143" w="8109718">
                <a:moveTo>
                  <a:pt x="7381313" y="1839459"/>
                </a:moveTo>
                <a:lnTo>
                  <a:pt x="7381313" y="1853646"/>
                </a:lnTo>
                <a:lnTo>
                  <a:pt x="7379359" y="1846552"/>
                </a:lnTo>
                <a:close/>
                <a:moveTo>
                  <a:pt x="1321854" y="0"/>
                </a:moveTo>
                <a:cubicBezTo>
                  <a:pt x="1321854" y="0"/>
                  <a:pt x="1321854" y="0"/>
                  <a:pt x="5365317" y="0"/>
                </a:cubicBezTo>
                <a:cubicBezTo>
                  <a:pt x="5618580" y="0"/>
                  <a:pt x="5863108" y="139215"/>
                  <a:pt x="5985373" y="365439"/>
                </a:cubicBezTo>
                <a:cubicBezTo>
                  <a:pt x="5985373" y="365439"/>
                  <a:pt x="5985373" y="365439"/>
                  <a:pt x="8011470" y="3854515"/>
                </a:cubicBezTo>
                <a:cubicBezTo>
                  <a:pt x="8142468" y="4072039"/>
                  <a:pt x="8142468" y="4350470"/>
                  <a:pt x="8011470" y="4567993"/>
                </a:cubicBezTo>
                <a:cubicBezTo>
                  <a:pt x="8011470" y="4567993"/>
                  <a:pt x="8011470" y="4567993"/>
                  <a:pt x="7904625" y="4751987"/>
                </a:cubicBezTo>
                <a:lnTo>
                  <a:pt x="7884791" y="4786143"/>
                </a:lnTo>
                <a:lnTo>
                  <a:pt x="0" y="4786143"/>
                </a:lnTo>
                <a:lnTo>
                  <a:pt x="0" y="1564110"/>
                </a:lnTo>
                <a:lnTo>
                  <a:pt x="27177" y="1517107"/>
                </a:lnTo>
                <a:cubicBezTo>
                  <a:pt x="220245" y="1183191"/>
                  <a:pt x="440895" y="801574"/>
                  <a:pt x="693065" y="365439"/>
                </a:cubicBezTo>
                <a:cubicBezTo>
                  <a:pt x="824063" y="139215"/>
                  <a:pt x="1059859" y="0"/>
                  <a:pt x="1321854" y="0"/>
                </a:cubicBezTo>
                <a:close/>
              </a:path>
            </a:pathLst>
          </a:custGeom>
          <a:solidFill>
            <a:srgbClr val="262626">
              <a:alpha val="9882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33"/>
          <p:cNvSpPr txBox="1"/>
          <p:nvPr>
            <p:ph type="title"/>
          </p:nvPr>
        </p:nvSpPr>
        <p:spPr>
          <a:xfrm>
            <a:off x="880274" y="2961575"/>
            <a:ext cx="5613300" cy="3268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t/>
            </a:r>
            <a:endParaRPr b="1" sz="3000">
              <a:solidFill>
                <a:schemeClr val="lt1"/>
              </a:solidFill>
            </a:endParaRPr>
          </a:p>
          <a:p>
            <a:pPr indent="0" lvl="0" marL="0" rtl="0" algn="l">
              <a:lnSpc>
                <a:spcPct val="90000"/>
              </a:lnSpc>
              <a:spcBef>
                <a:spcPts val="0"/>
              </a:spcBef>
              <a:spcAft>
                <a:spcPts val="0"/>
              </a:spcAft>
              <a:buClr>
                <a:schemeClr val="lt1"/>
              </a:buClr>
              <a:buSzPts val="4400"/>
              <a:buFont typeface="Calibri"/>
              <a:buNone/>
            </a:pPr>
            <a:r>
              <a:rPr b="1" lang="en-US" sz="7100">
                <a:solidFill>
                  <a:srgbClr val="FF0000"/>
                </a:solidFill>
                <a:latin typeface="Calibri"/>
                <a:ea typeface="Calibri"/>
                <a:cs typeface="Calibri"/>
                <a:sym typeface="Calibri"/>
              </a:rPr>
              <a:t>PAMIĘTAMY !</a:t>
            </a:r>
            <a:endParaRPr b="1" sz="7100">
              <a:solidFill>
                <a:srgbClr val="FF0000"/>
              </a:solidFill>
              <a:latin typeface="Calibri"/>
              <a:ea typeface="Calibri"/>
              <a:cs typeface="Calibri"/>
              <a:sym typeface="Calibri"/>
            </a:endParaRPr>
          </a:p>
        </p:txBody>
      </p:sp>
      <p:grpSp>
        <p:nvGrpSpPr>
          <p:cNvPr id="270" name="Google Shape;270;p33"/>
          <p:cNvGrpSpPr/>
          <p:nvPr/>
        </p:nvGrpSpPr>
        <p:grpSpPr>
          <a:xfrm>
            <a:off x="5307830" y="385730"/>
            <a:ext cx="1128382" cy="847206"/>
            <a:chOff x="5307830" y="325570"/>
            <a:chExt cx="1128382" cy="847206"/>
          </a:xfrm>
        </p:grpSpPr>
        <p:sp>
          <p:nvSpPr>
            <p:cNvPr id="271" name="Google Shape;271;p33"/>
            <p:cNvSpPr/>
            <p:nvPr/>
          </p:nvSpPr>
          <p:spPr>
            <a:xfrm>
              <a:off x="5307830" y="577396"/>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 name="Google Shape;272;p33"/>
            <p:cNvSpPr/>
            <p:nvPr/>
          </p:nvSpPr>
          <p:spPr>
            <a:xfrm>
              <a:off x="5885720" y="325570"/>
              <a:ext cx="550492" cy="485306"/>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73" name="Google Shape;273;p33"/>
          <p:cNvSpPr txBox="1"/>
          <p:nvPr/>
        </p:nvSpPr>
        <p:spPr>
          <a:xfrm>
            <a:off x="6493488" y="1417250"/>
            <a:ext cx="18447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FFFFFF"/>
                </a:solidFill>
                <a:latin typeface="Calibri"/>
                <a:ea typeface="Calibri"/>
                <a:cs typeface="Calibri"/>
                <a:sym typeface="Calibri"/>
              </a:rPr>
              <a:t>Źródła:</a:t>
            </a:r>
            <a:endParaRPr>
              <a:solidFill>
                <a:srgbClr val="FFFFFF"/>
              </a:solidFill>
              <a:latin typeface="Calibri"/>
              <a:ea typeface="Calibri"/>
              <a:cs typeface="Calibri"/>
              <a:sym typeface="Calibri"/>
            </a:endParaRPr>
          </a:p>
          <a:p>
            <a:pPr indent="-317500" lvl="0" marL="457200" rtl="0" algn="l">
              <a:spcBef>
                <a:spcPts val="0"/>
              </a:spcBef>
              <a:spcAft>
                <a:spcPts val="0"/>
              </a:spcAft>
              <a:buClr>
                <a:srgbClr val="FFFFFF"/>
              </a:buClr>
              <a:buSzPts val="1400"/>
              <a:buFont typeface="Calibri"/>
              <a:buChar char="❏"/>
            </a:pPr>
            <a:r>
              <a:rPr lang="en-US" u="sng">
                <a:solidFill>
                  <a:srgbClr val="FFFFFF"/>
                </a:solidFill>
                <a:latin typeface="Calibri"/>
                <a:ea typeface="Calibri"/>
                <a:cs typeface="Calibri"/>
                <a:sym typeface="Calibri"/>
                <a:hlinkClick r:id="rId3">
                  <a:extLst>
                    <a:ext uri="{A12FA001-AC4F-418D-AE19-62706E023703}">
                      <ahyp:hlinkClr val="tx"/>
                    </a:ext>
                  </a:extLst>
                </a:hlinkClick>
              </a:rPr>
              <a:t>wikipedia</a:t>
            </a:r>
            <a:endParaRPr>
              <a:solidFill>
                <a:srgbClr val="FFFFFF"/>
              </a:solidFill>
              <a:latin typeface="Calibri"/>
              <a:ea typeface="Calibri"/>
              <a:cs typeface="Calibri"/>
              <a:sym typeface="Calibri"/>
            </a:endParaRPr>
          </a:p>
          <a:p>
            <a:pPr indent="-317500" lvl="0" marL="457200" rtl="0" algn="l">
              <a:spcBef>
                <a:spcPts val="0"/>
              </a:spcBef>
              <a:spcAft>
                <a:spcPts val="0"/>
              </a:spcAft>
              <a:buClr>
                <a:srgbClr val="FFFFFF"/>
              </a:buClr>
              <a:buSzPts val="1400"/>
              <a:buFont typeface="Calibri"/>
              <a:buChar char="❏"/>
            </a:pPr>
            <a:r>
              <a:rPr lang="en-US" u="sng">
                <a:solidFill>
                  <a:srgbClr val="FFFFFF"/>
                </a:solidFill>
                <a:latin typeface="Calibri"/>
                <a:ea typeface="Calibri"/>
                <a:cs typeface="Calibri"/>
                <a:sym typeface="Calibri"/>
                <a:hlinkClick r:id="rId4">
                  <a:extLst>
                    <a:ext uri="{A12FA001-AC4F-418D-AE19-62706E023703}">
                      <ahyp:hlinkClr val="tx"/>
                    </a:ext>
                  </a:extLst>
                </a:hlinkClick>
              </a:rPr>
              <a:t>listawykletych.pl</a:t>
            </a:r>
            <a:endParaRPr>
              <a:solidFill>
                <a:srgbClr val="FFFFFF"/>
              </a:solidFill>
              <a:latin typeface="Calibri"/>
              <a:ea typeface="Calibri"/>
              <a:cs typeface="Calibri"/>
              <a:sym typeface="Calibri"/>
            </a:endParaRPr>
          </a:p>
          <a:p>
            <a:pPr indent="-317500" lvl="0" marL="457200" rtl="0" algn="l">
              <a:spcBef>
                <a:spcPts val="0"/>
              </a:spcBef>
              <a:spcAft>
                <a:spcPts val="0"/>
              </a:spcAft>
              <a:buClr>
                <a:srgbClr val="FFFFFF"/>
              </a:buClr>
              <a:buSzPts val="1400"/>
              <a:buFont typeface="Calibri"/>
              <a:buChar char="❏"/>
            </a:pPr>
            <a:r>
              <a:rPr lang="en-US" u="sng">
                <a:solidFill>
                  <a:srgbClr val="FFFFFF"/>
                </a:solidFill>
                <a:latin typeface="Calibri"/>
                <a:ea typeface="Calibri"/>
                <a:cs typeface="Calibri"/>
                <a:sym typeface="Calibri"/>
                <a:hlinkClick r:id="rId5">
                  <a:extLst>
                    <a:ext uri="{A12FA001-AC4F-418D-AE19-62706E023703}">
                      <ahyp:hlinkClr val="tx"/>
                    </a:ext>
                  </a:extLst>
                </a:hlinkClick>
              </a:rPr>
              <a:t>facebook</a:t>
            </a:r>
            <a:endParaRPr u="sng">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9">
                                            <p:txEl>
                                              <p:pRg end="0" st="0"/>
                                            </p:txEl>
                                          </p:spTgt>
                                        </p:tgtEl>
                                        <p:attrNameLst>
                                          <p:attrName>style.visibility</p:attrName>
                                        </p:attrNameLst>
                                      </p:cBhvr>
                                      <p:to>
                                        <p:strVal val="visible"/>
                                      </p:to>
                                    </p:set>
                                    <p:anim calcmode="lin" valueType="num">
                                      <p:cBhvr additive="base">
                                        <p:cTn dur="1000"/>
                                        <p:tgtEl>
                                          <p:spTgt spid="26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9">
                                            <p:txEl>
                                              <p:pRg end="1" st="1"/>
                                            </p:txEl>
                                          </p:spTgt>
                                        </p:tgtEl>
                                        <p:attrNameLst>
                                          <p:attrName>style.visibility</p:attrName>
                                        </p:attrNameLst>
                                      </p:cBhvr>
                                      <p:to>
                                        <p:strVal val="visible"/>
                                      </p:to>
                                    </p:set>
                                    <p:anim calcmode="lin" valueType="num">
                                      <p:cBhvr additive="base">
                                        <p:cTn dur="1000"/>
                                        <p:tgtEl>
                                          <p:spTgt spid="26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 name="Shape 106"/>
        <p:cNvGrpSpPr/>
        <p:nvPr/>
      </p:nvGrpSpPr>
      <p:grpSpPr>
        <a:xfrm>
          <a:off x="0" y="0"/>
          <a:ext cx="0" cy="0"/>
          <a:chOff x="0" y="0"/>
          <a:chExt cx="0" cy="0"/>
        </a:xfrm>
      </p:grpSpPr>
      <p:sp>
        <p:nvSpPr>
          <p:cNvPr id="107" name="Google Shape;107;p1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8" name="Google Shape;108;p16"/>
          <p:cNvSpPr txBox="1"/>
          <p:nvPr>
            <p:ph type="title"/>
          </p:nvPr>
        </p:nvSpPr>
        <p:spPr>
          <a:xfrm>
            <a:off x="965199" y="447741"/>
            <a:ext cx="4278623" cy="164591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en-US" sz="3600"/>
              <a:t>KIM BYLI...?</a:t>
            </a:r>
            <a:endParaRPr/>
          </a:p>
        </p:txBody>
      </p:sp>
      <p:sp>
        <p:nvSpPr>
          <p:cNvPr id="109" name="Google Shape;109;p16"/>
          <p:cNvSpPr/>
          <p:nvPr/>
        </p:nvSpPr>
        <p:spPr>
          <a:xfrm>
            <a:off x="0" y="2253579"/>
            <a:ext cx="8109718" cy="4604421"/>
          </a:xfrm>
          <a:custGeom>
            <a:rect b="b" l="l" r="r" t="t"/>
            <a:pathLst>
              <a:path extrusionOk="0" h="4604421" w="8109718">
                <a:moveTo>
                  <a:pt x="7381313" y="1839459"/>
                </a:moveTo>
                <a:lnTo>
                  <a:pt x="7381313" y="1853646"/>
                </a:lnTo>
                <a:lnTo>
                  <a:pt x="7379359" y="1846552"/>
                </a:lnTo>
                <a:close/>
                <a:moveTo>
                  <a:pt x="1321854" y="0"/>
                </a:moveTo>
                <a:cubicBezTo>
                  <a:pt x="1321854" y="0"/>
                  <a:pt x="1321854" y="0"/>
                  <a:pt x="5365317" y="0"/>
                </a:cubicBezTo>
                <a:cubicBezTo>
                  <a:pt x="5618580" y="0"/>
                  <a:pt x="5863108" y="139215"/>
                  <a:pt x="5985373" y="365439"/>
                </a:cubicBezTo>
                <a:cubicBezTo>
                  <a:pt x="5985373" y="365439"/>
                  <a:pt x="5985373" y="365439"/>
                  <a:pt x="8011470" y="3854515"/>
                </a:cubicBezTo>
                <a:cubicBezTo>
                  <a:pt x="8142468" y="4072039"/>
                  <a:pt x="8142468" y="4350470"/>
                  <a:pt x="8011470" y="4567993"/>
                </a:cubicBezTo>
                <a:cubicBezTo>
                  <a:pt x="8011470" y="4567993"/>
                  <a:pt x="8011470" y="4567993"/>
                  <a:pt x="7998115" y="4590992"/>
                </a:cubicBezTo>
                <a:lnTo>
                  <a:pt x="7990317" y="4604421"/>
                </a:lnTo>
                <a:lnTo>
                  <a:pt x="0" y="4604421"/>
                </a:lnTo>
                <a:lnTo>
                  <a:pt x="0" y="1564110"/>
                </a:lnTo>
                <a:lnTo>
                  <a:pt x="27177" y="1517107"/>
                </a:lnTo>
                <a:cubicBezTo>
                  <a:pt x="220245" y="1183191"/>
                  <a:pt x="440895" y="801574"/>
                  <a:pt x="693065" y="365439"/>
                </a:cubicBezTo>
                <a:cubicBezTo>
                  <a:pt x="824063" y="139215"/>
                  <a:pt x="1059859" y="0"/>
                  <a:pt x="1321854" y="0"/>
                </a:cubicBez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0" name="Google Shape;110;p16"/>
          <p:cNvSpPr/>
          <p:nvPr/>
        </p:nvSpPr>
        <p:spPr>
          <a:xfrm>
            <a:off x="7276856" y="1827416"/>
            <a:ext cx="4418320" cy="3877280"/>
          </a:xfrm>
          <a:custGeom>
            <a:rect b="b" l="l" r="r" t="t"/>
            <a:pathLst>
              <a:path extrusionOk="0" h="968" w="1099">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cap="flat" cmpd="sng" w="508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 name="Google Shape;111;p16"/>
          <p:cNvSpPr/>
          <p:nvPr/>
        </p:nvSpPr>
        <p:spPr>
          <a:xfrm>
            <a:off x="5952343" y="825104"/>
            <a:ext cx="2926988" cy="2594434"/>
          </a:xfrm>
          <a:custGeom>
            <a:rect b="b" l="l" r="r" t="t"/>
            <a:pathLst>
              <a:path extrusionOk="0" h="2651787" w="2991693">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solidFill>
            <a:srgbClr val="262626">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2" name="Google Shape;112;p16"/>
          <p:cNvGrpSpPr/>
          <p:nvPr/>
        </p:nvGrpSpPr>
        <p:grpSpPr>
          <a:xfrm>
            <a:off x="5307830" y="567451"/>
            <a:ext cx="1128382" cy="847206"/>
            <a:chOff x="5307830" y="325570"/>
            <a:chExt cx="1128382" cy="847206"/>
          </a:xfrm>
        </p:grpSpPr>
        <p:sp>
          <p:nvSpPr>
            <p:cNvPr id="113" name="Google Shape;113;p16"/>
            <p:cNvSpPr/>
            <p:nvPr/>
          </p:nvSpPr>
          <p:spPr>
            <a:xfrm>
              <a:off x="5307830" y="577396"/>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 name="Google Shape;114;p16"/>
            <p:cNvSpPr/>
            <p:nvPr/>
          </p:nvSpPr>
          <p:spPr>
            <a:xfrm>
              <a:off x="5885720" y="325570"/>
              <a:ext cx="550492" cy="485306"/>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5" name="Google Shape;115;p16"/>
          <p:cNvSpPr txBox="1"/>
          <p:nvPr>
            <p:ph idx="1" type="body"/>
          </p:nvPr>
        </p:nvSpPr>
        <p:spPr>
          <a:xfrm>
            <a:off x="965199" y="2912937"/>
            <a:ext cx="4741917" cy="309354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b="1" lang="en-US" sz="2400">
                <a:solidFill>
                  <a:schemeClr val="lt1"/>
                </a:solidFill>
              </a:rPr>
              <a:t>Żołnierze wyklęci</a:t>
            </a:r>
            <a:r>
              <a:rPr lang="en-US" sz="2400">
                <a:solidFill>
                  <a:schemeClr val="lt1"/>
                </a:solidFill>
              </a:rPr>
              <a:t>, </a:t>
            </a:r>
            <a:r>
              <a:rPr b="1" lang="en-US" sz="2400">
                <a:solidFill>
                  <a:schemeClr val="lt1"/>
                </a:solidFill>
              </a:rPr>
              <a:t>żołnierze niezłomni - </a:t>
            </a:r>
            <a:r>
              <a:rPr lang="en-US" sz="2400">
                <a:solidFill>
                  <a:schemeClr val="lt1"/>
                </a:solidFill>
              </a:rPr>
              <a:t>antykomunistyczny, </a:t>
            </a:r>
            <a:br>
              <a:rPr lang="en-US"/>
            </a:br>
            <a:r>
              <a:rPr lang="en-US" sz="2400">
                <a:solidFill>
                  <a:schemeClr val="lt1"/>
                </a:solidFill>
              </a:rPr>
              <a:t>niepodległościowy ruch partyzancki, stawiający opór sowietyzacji Polski </a:t>
            </a:r>
            <a:br>
              <a:rPr lang="en-US" sz="2400">
                <a:solidFill>
                  <a:schemeClr val="lt1"/>
                </a:solidFill>
              </a:rPr>
            </a:br>
            <a:r>
              <a:rPr lang="en-US" sz="2400">
                <a:solidFill>
                  <a:schemeClr val="lt1"/>
                </a:solidFill>
              </a:rPr>
              <a:t>i podporządkowaniu jej ZSRR, toczący walkę ze służbami bezpieczeństwa ZSRR </a:t>
            </a:r>
            <a:br>
              <a:rPr lang="en-US" sz="2400">
                <a:solidFill>
                  <a:schemeClr val="lt1"/>
                </a:solidFill>
              </a:rPr>
            </a:br>
            <a:r>
              <a:rPr lang="en-US" sz="2400">
                <a:solidFill>
                  <a:schemeClr val="lt1"/>
                </a:solidFill>
              </a:rPr>
              <a:t>i podporządkowanymi im służbami w Polsce.</a:t>
            </a:r>
            <a:endParaRPr/>
          </a:p>
        </p:txBody>
      </p:sp>
      <p:pic>
        <p:nvPicPr>
          <p:cNvPr id="116" name="Google Shape;116;p16"/>
          <p:cNvPicPr preferRelativeResize="0"/>
          <p:nvPr/>
        </p:nvPicPr>
        <p:blipFill rotWithShape="1">
          <a:blip r:embed="rId3">
            <a:alphaModFix/>
          </a:blip>
          <a:srcRect b="0" l="0" r="0" t="0"/>
          <a:stretch/>
        </p:blipFill>
        <p:spPr>
          <a:xfrm>
            <a:off x="8246853" y="2125125"/>
            <a:ext cx="2484408" cy="32834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1000"/>
                                        <p:tgtEl>
                                          <p:spTgt spid="10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1000"/>
                                        <p:tgtEl>
                                          <p:spTgt spid="11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000"/>
                                        <p:tgtEl>
                                          <p:spTgt spid="110"/>
                                        </p:tgtEl>
                                        <p:attrNameLst>
                                          <p:attrName>ppt_w</p:attrName>
                                        </p:attrNameLst>
                                      </p:cBhvr>
                                      <p:tavLst>
                                        <p:tav fmla="" tm="0">
                                          <p:val>
                                            <p:strVal val="0"/>
                                          </p:val>
                                        </p:tav>
                                        <p:tav fmla="" tm="100000">
                                          <p:val>
                                            <p:strVal val="#ppt_w"/>
                                          </p:val>
                                        </p:tav>
                                      </p:tavLst>
                                    </p:anim>
                                    <p:anim calcmode="lin" valueType="num">
                                      <p:cBhvr additive="base">
                                        <p:cTn dur="1000"/>
                                        <p:tgtEl>
                                          <p:spTgt spid="11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1000"/>
                                        <p:tgtEl>
                                          <p:spTgt spid="116"/>
                                        </p:tgtEl>
                                        <p:attrNameLst>
                                          <p:attrName>ppt_w</p:attrName>
                                        </p:attrNameLst>
                                      </p:cBhvr>
                                      <p:tavLst>
                                        <p:tav fmla="" tm="0">
                                          <p:val>
                                            <p:strVal val="0"/>
                                          </p:val>
                                        </p:tav>
                                        <p:tav fmla="" tm="100000">
                                          <p:val>
                                            <p:strVal val="#ppt_w"/>
                                          </p:val>
                                        </p:tav>
                                      </p:tavLst>
                                    </p:anim>
                                    <p:anim calcmode="lin" valueType="num">
                                      <p:cBhvr additive="base">
                                        <p:cTn dur="1000"/>
                                        <p:tgtEl>
                                          <p:spTgt spid="11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 name="Shape 120"/>
        <p:cNvGrpSpPr/>
        <p:nvPr/>
      </p:nvGrpSpPr>
      <p:grpSpPr>
        <a:xfrm>
          <a:off x="0" y="0"/>
          <a:ext cx="0" cy="0"/>
          <a:chOff x="0" y="0"/>
          <a:chExt cx="0" cy="0"/>
        </a:xfrm>
      </p:grpSpPr>
      <p:sp>
        <p:nvSpPr>
          <p:cNvPr id="121" name="Google Shape;121;p1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7"/>
          <p:cNvSpPr/>
          <p:nvPr/>
        </p:nvSpPr>
        <p:spPr>
          <a:xfrm>
            <a:off x="0" y="0"/>
            <a:ext cx="7743949" cy="6858000"/>
          </a:xfrm>
          <a:custGeom>
            <a:rect b="b" l="l" r="r" t="t"/>
            <a:pathLst>
              <a:path extrusionOk="0" h="6858000" w="7743949">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7"/>
          <p:cNvSpPr txBox="1"/>
          <p:nvPr>
            <p:ph type="title"/>
          </p:nvPr>
        </p:nvSpPr>
        <p:spPr>
          <a:xfrm>
            <a:off x="756744" y="349858"/>
            <a:ext cx="4761461" cy="135172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sz="4400">
                <a:solidFill>
                  <a:schemeClr val="lt1"/>
                </a:solidFill>
                <a:latin typeface="Calibri"/>
                <a:ea typeface="Calibri"/>
                <a:cs typeface="Calibri"/>
                <a:sym typeface="Calibri"/>
              </a:rPr>
              <a:t>TADEUSZ ZIELIŃSKI</a:t>
            </a:r>
            <a:endParaRPr sz="4400">
              <a:solidFill>
                <a:schemeClr val="lt1"/>
              </a:solidFill>
              <a:latin typeface="Calibri"/>
              <a:ea typeface="Calibri"/>
              <a:cs typeface="Calibri"/>
              <a:sym typeface="Calibri"/>
            </a:endParaRPr>
          </a:p>
        </p:txBody>
      </p:sp>
      <p:sp>
        <p:nvSpPr>
          <p:cNvPr id="124" name="Google Shape;124;p17"/>
          <p:cNvSpPr txBox="1"/>
          <p:nvPr>
            <p:ph idx="1" type="body"/>
          </p:nvPr>
        </p:nvSpPr>
        <p:spPr>
          <a:xfrm>
            <a:off x="756746" y="2863018"/>
            <a:ext cx="4666592" cy="330445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en-US" sz="2400">
                <a:solidFill>
                  <a:schemeClr val="lt1"/>
                </a:solidFill>
              </a:rPr>
              <a:t>Pseudonim „Igła” (ur. 27 września 1927 w Gaju, gm. Skaryszew (obecnie część Skaryszewa), zm. 24 czerwca 1948) – żołnierz Armii Krajowej, dowódca oddziału Wolności </a:t>
            </a:r>
            <a:br>
              <a:rPr lang="en-US" sz="2400">
                <a:solidFill>
                  <a:schemeClr val="lt1"/>
                </a:solidFill>
              </a:rPr>
            </a:br>
            <a:r>
              <a:rPr lang="en-US" sz="2400">
                <a:solidFill>
                  <a:schemeClr val="lt1"/>
                </a:solidFill>
              </a:rPr>
              <a:t>i Niezawisłości działającego </a:t>
            </a:r>
            <a:br>
              <a:rPr lang="en-US" sz="2400">
                <a:solidFill>
                  <a:schemeClr val="lt1"/>
                </a:solidFill>
              </a:rPr>
            </a:br>
            <a:r>
              <a:rPr lang="en-US" sz="2400">
                <a:solidFill>
                  <a:schemeClr val="lt1"/>
                </a:solidFill>
              </a:rPr>
              <a:t>w Radomskiem i Kieleckiem.</a:t>
            </a:r>
            <a:endParaRPr>
              <a:solidFill>
                <a:schemeClr val="lt1"/>
              </a:solidFill>
            </a:endParaRPr>
          </a:p>
        </p:txBody>
      </p:sp>
      <p:pic>
        <p:nvPicPr>
          <p:cNvPr descr="Obraz zawierający osoba, wewnątrz, mundur wojskowy&#10;&#10;Opis wygenerowany automatycznie" id="125" name="Google Shape;125;p17"/>
          <p:cNvPicPr preferRelativeResize="0"/>
          <p:nvPr/>
        </p:nvPicPr>
        <p:blipFill rotWithShape="1">
          <a:blip r:embed="rId3">
            <a:alphaModFix/>
          </a:blip>
          <a:srcRect b="0" l="0" r="0" t="0"/>
          <a:stretch/>
        </p:blipFill>
        <p:spPr>
          <a:xfrm>
            <a:off x="8176657" y="1133221"/>
            <a:ext cx="3178438" cy="411543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1000"/>
                                        <p:tgtEl>
                                          <p:spTgt spid="12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1000"/>
                                        <p:tgtEl>
                                          <p:spTgt spid="12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9" name="Shape 129"/>
        <p:cNvGrpSpPr/>
        <p:nvPr/>
      </p:nvGrpSpPr>
      <p:grpSpPr>
        <a:xfrm>
          <a:off x="0" y="0"/>
          <a:ext cx="0" cy="0"/>
          <a:chOff x="0" y="0"/>
          <a:chExt cx="0" cy="0"/>
        </a:xfrm>
      </p:grpSpPr>
      <p:sp>
        <p:nvSpPr>
          <p:cNvPr id="130" name="Google Shape;130;p18"/>
          <p:cNvSpPr/>
          <p:nvPr/>
        </p:nvSpPr>
        <p:spPr>
          <a:xfrm>
            <a:off x="1524"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1" name="Google Shape;131;p18"/>
          <p:cNvSpPr/>
          <p:nvPr/>
        </p:nvSpPr>
        <p:spPr>
          <a:xfrm>
            <a:off x="0" y="0"/>
            <a:ext cx="4709160" cy="6858000"/>
          </a:xfrm>
          <a:prstGeom prst="rect">
            <a:avLst/>
          </a:prstGeom>
          <a:solidFill>
            <a:schemeClr val="dk1">
              <a:alpha val="8078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2" name="Google Shape;132;p18"/>
          <p:cNvSpPr/>
          <p:nvPr/>
        </p:nvSpPr>
        <p:spPr>
          <a:xfrm>
            <a:off x="0" y="0"/>
            <a:ext cx="3284331" cy="6858000"/>
          </a:xfrm>
          <a:custGeom>
            <a:rect b="b" l="l" r="r" t="t"/>
            <a:pathLst>
              <a:path extrusionOk="0" h="6858000" w="4319042">
                <a:moveTo>
                  <a:pt x="0" y="0"/>
                </a:moveTo>
                <a:lnTo>
                  <a:pt x="1142888" y="0"/>
                </a:lnTo>
                <a:lnTo>
                  <a:pt x="4319042" y="6858000"/>
                </a:lnTo>
                <a:lnTo>
                  <a:pt x="0" y="6858000"/>
                </a:lnTo>
                <a:close/>
              </a:path>
            </a:pathLst>
          </a:custGeom>
          <a:solidFill>
            <a:schemeClr val="dk1">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3" name="Google Shape;133;p18"/>
          <p:cNvSpPr txBox="1"/>
          <p:nvPr>
            <p:ph idx="1" type="body"/>
          </p:nvPr>
        </p:nvSpPr>
        <p:spPr>
          <a:xfrm>
            <a:off x="5358384" y="640263"/>
            <a:ext cx="6028944" cy="5254510"/>
          </a:xfrm>
          <a:prstGeom prst="rect">
            <a:avLst/>
          </a:prstGeom>
          <a:noFill/>
          <a:ln>
            <a:noFill/>
          </a:ln>
        </p:spPr>
        <p:txBody>
          <a:bodyPr anchorCtr="0" anchor="ctr" bIns="45700" lIns="91425" spcFirstLastPara="1" rIns="91425" wrap="square" tIns="45700">
            <a:noAutofit/>
          </a:bodyPr>
          <a:lstStyle/>
          <a:p>
            <a:pPr indent="0" lvl="0" marL="0" rtl="0" algn="just">
              <a:lnSpc>
                <a:spcPct val="70000"/>
              </a:lnSpc>
              <a:spcBef>
                <a:spcPts val="0"/>
              </a:spcBef>
              <a:spcAft>
                <a:spcPts val="0"/>
              </a:spcAft>
              <a:buClr>
                <a:schemeClr val="dk1"/>
              </a:buClr>
              <a:buSzPts val="1318"/>
              <a:buNone/>
            </a:pPr>
            <a:r>
              <a:rPr lang="en-US" sz="1300">
                <a:solidFill>
                  <a:schemeClr val="dk1"/>
                </a:solidFill>
              </a:rPr>
              <a:t>Syn Maksymiliana i Heleny z domu Majchrzyk, rodzice byli drobnymi rolnikami. Ukończył cztery klasy szkoły powszechnej i szkołę krawiecką w Skaryszewie. </a:t>
            </a:r>
            <a:br>
              <a:rPr lang="en-US" sz="1300">
                <a:solidFill>
                  <a:schemeClr val="dk1"/>
                </a:solidFill>
              </a:rPr>
            </a:br>
            <a:r>
              <a:rPr lang="en-US" sz="1300">
                <a:solidFill>
                  <a:schemeClr val="dk1"/>
                </a:solidFill>
              </a:rPr>
              <a:t>W konspiracji od 1943 od wstąpienia do Armii Krajowej. Znalazł się w składzie 72 Pułku Piechoty Armii Krajowej, sformowanego na początku 1944 w Obwodzie Radom AK. Po zakończeniu wojny nie złożył broni.</a:t>
            </a:r>
            <a:endParaRPr sz="1300">
              <a:solidFill>
                <a:schemeClr val="dk1"/>
              </a:solidFill>
            </a:endParaRPr>
          </a:p>
          <a:p>
            <a:pPr indent="0" lvl="0" marL="0" rtl="0" algn="just">
              <a:lnSpc>
                <a:spcPct val="70000"/>
              </a:lnSpc>
              <a:spcBef>
                <a:spcPts val="1000"/>
              </a:spcBef>
              <a:spcAft>
                <a:spcPts val="0"/>
              </a:spcAft>
              <a:buClr>
                <a:schemeClr val="dk1"/>
              </a:buClr>
              <a:buSzPts val="1318"/>
              <a:buNone/>
            </a:pPr>
            <a:r>
              <a:rPr lang="en-US" sz="1300">
                <a:solidFill>
                  <a:schemeClr val="dk1"/>
                </a:solidFill>
              </a:rPr>
              <a:t>Prawdopodobnie od końca 1943 walczył w szeregach 72 pp. AK na terenach Radomszczyzny i Kielecczyzny. W 1945 związał się z oddziałem por. Stefana Bembińskiego “Harnasia”, z którym rozbijał więzienie UB w Radomiu. Początkiem 1946 wchodzi do oddziału Stefana Nowackiego “Zagóry”, pełnił funkcję zastępcy dowódcy, w czerwcu 1946 podporządkował się komendantowi ZZK por. Franciszkowi Jaskulskiemu ” Zagończykowi”. Największą i najgłośniejszą akcją przeprowadzoną przez podziemie antykomunistyczne na Kielecczyźnie w 1946, w której uczestniczył również oddział ppor. Tadeusza Zielińskiego „Igły”, była walka pod Zwoleniem (pow. kozienicki) stoczona 15 czerwca 1946, upamiętniona jako jedna z 5 najważniejszych walk Żołnierzy Niezłomnych na tablicy na Grobie Nieznanego Żołnierza w Warszawie. Okoliczni mieszkańcy sprzyjali partyzantom, ochraniała ich. Nie pomagali komunistom. „Igła” zachowywał ogromne środki ostrożności. Sam chodził do gospodarzy po żywność i informacje. Brak pośredników, którzy mogli wsypać, sprawiał, że o wspę było trudniej. We wrześniu 1946 oddział “Igły” na rozkaz “Zagończyka” ujawnia się. Za miesiąc wraca do konspiracji zagrożony aresztowaniem.  Najgłośniejszym wyczynem było zabicie 18 lipca 1946 pod Skaryszewem ppłk. Aleksandra Wnukowskiego z rzeszowskiego KBW, był to najwyższy szarżą żołnierz zastrzelony przez podziemie antykomunistyczne w całej Polsce.</a:t>
            </a:r>
            <a:endParaRPr sz="1300"/>
          </a:p>
          <a:p>
            <a:pPr indent="0" lvl="0" marL="0" rtl="0" algn="just">
              <a:lnSpc>
                <a:spcPct val="70000"/>
              </a:lnSpc>
              <a:spcBef>
                <a:spcPts val="1000"/>
              </a:spcBef>
              <a:spcAft>
                <a:spcPts val="0"/>
              </a:spcAft>
              <a:buClr>
                <a:schemeClr val="dk1"/>
              </a:buClr>
              <a:buSzPts val="1318"/>
              <a:buNone/>
            </a:pPr>
            <a:r>
              <a:rPr lang="en-US" sz="1300">
                <a:solidFill>
                  <a:schemeClr val="dk1"/>
                </a:solidFill>
              </a:rPr>
              <a:t>Ostatnią walkę stoczył 14 czerwca 1948 pod wsią Dzierzkówek. Pomimo wielkiej przewagi liczebnej po stronie UB i KBW, „Igła” zdołał przebić się z okrążenia. W walce zginęli: Feliks Dębiec „Wilk”, zastępca „Igły”, Marian Frąk „Kudejar” i Józef Budzyński „Żandarm”. Po tej klęsce postanowił przejść na teren województwa łódzkiego, </a:t>
            </a:r>
            <a:br>
              <a:rPr lang="en-US" sz="1300">
                <a:solidFill>
                  <a:schemeClr val="dk1"/>
                </a:solidFill>
              </a:rPr>
            </a:br>
            <a:r>
              <a:rPr lang="en-US" sz="1300">
                <a:solidFill>
                  <a:schemeClr val="dk1"/>
                </a:solidFill>
              </a:rPr>
              <a:t>w Piotrkowskie. 24 czerwca 1948 został postrzelony z broni maszynowej w nogi przez żołnierza z jego oddziału, który chciał go wydać w ręce MBP. Tadeusz Zieliński, chcąc uniknąć aresztowania przez bezpiekę, popełnił samobójstwo rozrywając się granatem.</a:t>
            </a:r>
            <a:endParaRPr sz="1300"/>
          </a:p>
          <a:p>
            <a:pPr indent="0" lvl="0" marL="0" rtl="0" algn="just">
              <a:lnSpc>
                <a:spcPct val="70000"/>
              </a:lnSpc>
              <a:spcBef>
                <a:spcPts val="1000"/>
              </a:spcBef>
              <a:spcAft>
                <a:spcPts val="0"/>
              </a:spcAft>
              <a:buClr>
                <a:schemeClr val="dk1"/>
              </a:buClr>
              <a:buSzPts val="1318"/>
              <a:buNone/>
            </a:pPr>
            <a:r>
              <a:rPr lang="en-US" sz="1300">
                <a:solidFill>
                  <a:schemeClr val="dk1"/>
                </a:solidFill>
              </a:rPr>
              <a:t>Według Stefana Bembińskiego za udział w akcji uwolnienia więźniów nocą z 8 na 9 września 1945 odznaczony został Krzyżem Walecznych.</a:t>
            </a:r>
            <a:endParaRPr sz="1300"/>
          </a:p>
        </p:txBody>
      </p:sp>
      <p:sp>
        <p:nvSpPr>
          <p:cNvPr id="134" name="Google Shape;134;p18"/>
          <p:cNvSpPr txBox="1"/>
          <p:nvPr/>
        </p:nvSpPr>
        <p:spPr>
          <a:xfrm>
            <a:off x="804671" y="640263"/>
            <a:ext cx="3284331" cy="525451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400"/>
              <a:buFont typeface="Calibri"/>
              <a:buNone/>
            </a:pPr>
            <a:r>
              <a:rPr b="1" lang="en-US" sz="4400">
                <a:solidFill>
                  <a:schemeClr val="lt1"/>
                </a:solidFill>
                <a:latin typeface="Calibri"/>
                <a:ea typeface="Calibri"/>
                <a:cs typeface="Calibri"/>
                <a:sym typeface="Calibri"/>
              </a:rPr>
              <a:t>KRÓTKA BIOGRAFIA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3">
                                            <p:txEl>
                                              <p:pRg end="0" st="0"/>
                                            </p:txEl>
                                          </p:spTgt>
                                        </p:tgtEl>
                                        <p:attrNameLst>
                                          <p:attrName>style.visibility</p:attrName>
                                        </p:attrNameLst>
                                      </p:cBhvr>
                                      <p:to>
                                        <p:strVal val="visible"/>
                                      </p:to>
                                    </p:set>
                                    <p:anim calcmode="lin" valueType="num">
                                      <p:cBhvr additive="base">
                                        <p:cTn dur="1000"/>
                                        <p:tgtEl>
                                          <p:spTgt spid="133">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3">
                                            <p:txEl>
                                              <p:pRg end="1" st="1"/>
                                            </p:txEl>
                                          </p:spTgt>
                                        </p:tgtEl>
                                        <p:attrNameLst>
                                          <p:attrName>style.visibility</p:attrName>
                                        </p:attrNameLst>
                                      </p:cBhvr>
                                      <p:to>
                                        <p:strVal val="visible"/>
                                      </p:to>
                                    </p:set>
                                    <p:anim calcmode="lin" valueType="num">
                                      <p:cBhvr additive="base">
                                        <p:cTn dur="1000"/>
                                        <p:tgtEl>
                                          <p:spTgt spid="133">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3">
                                            <p:txEl>
                                              <p:pRg end="2" st="2"/>
                                            </p:txEl>
                                          </p:spTgt>
                                        </p:tgtEl>
                                        <p:attrNameLst>
                                          <p:attrName>style.visibility</p:attrName>
                                        </p:attrNameLst>
                                      </p:cBhvr>
                                      <p:to>
                                        <p:strVal val="visible"/>
                                      </p:to>
                                    </p:set>
                                    <p:anim calcmode="lin" valueType="num">
                                      <p:cBhvr additive="base">
                                        <p:cTn dur="1000"/>
                                        <p:tgtEl>
                                          <p:spTgt spid="133">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3">
                                            <p:txEl>
                                              <p:pRg end="3" st="3"/>
                                            </p:txEl>
                                          </p:spTgt>
                                        </p:tgtEl>
                                        <p:attrNameLst>
                                          <p:attrName>style.visibility</p:attrName>
                                        </p:attrNameLst>
                                      </p:cBhvr>
                                      <p:to>
                                        <p:strVal val="visible"/>
                                      </p:to>
                                    </p:set>
                                    <p:anim calcmode="lin" valueType="num">
                                      <p:cBhvr additive="base">
                                        <p:cTn dur="1000"/>
                                        <p:tgtEl>
                                          <p:spTgt spid="133">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 name="Shape 138"/>
        <p:cNvGrpSpPr/>
        <p:nvPr/>
      </p:nvGrpSpPr>
      <p:grpSpPr>
        <a:xfrm>
          <a:off x="0" y="0"/>
          <a:ext cx="0" cy="0"/>
          <a:chOff x="0" y="0"/>
          <a:chExt cx="0" cy="0"/>
        </a:xfrm>
      </p:grpSpPr>
      <p:sp>
        <p:nvSpPr>
          <p:cNvPr id="139" name="Google Shape;139;p1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Obraz zawierający mężczyzna, osoba, ściana, kostium&#10;&#10;Opis wygenerowany automatycznie" id="140" name="Google Shape;140;p19"/>
          <p:cNvPicPr preferRelativeResize="0"/>
          <p:nvPr>
            <p:ph idx="2" type="pic"/>
          </p:nvPr>
        </p:nvPicPr>
        <p:blipFill rotWithShape="1">
          <a:blip r:embed="rId3">
            <a:alphaModFix/>
          </a:blip>
          <a:srcRect b="0" l="0" r="0" t="0"/>
          <a:stretch/>
        </p:blipFill>
        <p:spPr>
          <a:xfrm>
            <a:off x="643468" y="573563"/>
            <a:ext cx="4201424" cy="5795066"/>
          </a:xfrm>
          <a:prstGeom prst="rect">
            <a:avLst/>
          </a:prstGeom>
          <a:noFill/>
          <a:ln>
            <a:noFill/>
          </a:ln>
        </p:spPr>
      </p:pic>
      <p:sp>
        <p:nvSpPr>
          <p:cNvPr id="141" name="Google Shape;141;p19"/>
          <p:cNvSpPr/>
          <p:nvPr/>
        </p:nvSpPr>
        <p:spPr>
          <a:xfrm>
            <a:off x="5127645" y="839534"/>
            <a:ext cx="6781601" cy="5652388"/>
          </a:xfrm>
          <a:custGeom>
            <a:rect b="b" l="l" r="r" t="t"/>
            <a:pathLst>
              <a:path extrusionOk="0" h="3812472" w="4574113">
                <a:moveTo>
                  <a:pt x="2768595" y="2476119"/>
                </a:moveTo>
                <a:cubicBezTo>
                  <a:pt x="2768595" y="2476119"/>
                  <a:pt x="2768595" y="2476119"/>
                  <a:pt x="3374676" y="2476119"/>
                </a:cubicBezTo>
                <a:cubicBezTo>
                  <a:pt x="3384493" y="2476119"/>
                  <a:pt x="3394066" y="2477423"/>
                  <a:pt x="3403209" y="2479909"/>
                </a:cubicBezTo>
                <a:lnTo>
                  <a:pt x="3422833" y="2488137"/>
                </a:lnTo>
                <a:lnTo>
                  <a:pt x="3410840" y="2508879"/>
                </a:lnTo>
                <a:cubicBezTo>
                  <a:pt x="3302401" y="2696426"/>
                  <a:pt x="3163600" y="2936487"/>
                  <a:pt x="2985934" y="3243764"/>
                </a:cubicBezTo>
                <a:cubicBezTo>
                  <a:pt x="2933195" y="3334842"/>
                  <a:pt x="2838263" y="3390890"/>
                  <a:pt x="2732784" y="3390890"/>
                </a:cubicBezTo>
                <a:cubicBezTo>
                  <a:pt x="2732784" y="3390890"/>
                  <a:pt x="2732784" y="3390890"/>
                  <a:pt x="2529297" y="3390890"/>
                </a:cubicBezTo>
                <a:lnTo>
                  <a:pt x="2505559" y="3390890"/>
                </a:lnTo>
                <a:lnTo>
                  <a:pt x="2482907" y="3351884"/>
                </a:lnTo>
                <a:cubicBezTo>
                  <a:pt x="2451367" y="3297569"/>
                  <a:pt x="2414666" y="3234367"/>
                  <a:pt x="2371959" y="3160822"/>
                </a:cubicBezTo>
                <a:cubicBezTo>
                  <a:pt x="2352324" y="3128217"/>
                  <a:pt x="2352324" y="3086483"/>
                  <a:pt x="2371959" y="3053878"/>
                </a:cubicBezTo>
                <a:cubicBezTo>
                  <a:pt x="2371959" y="3053878"/>
                  <a:pt x="2371959" y="3053878"/>
                  <a:pt x="2675654" y="2530895"/>
                </a:cubicBezTo>
                <a:cubicBezTo>
                  <a:pt x="2693981" y="2496986"/>
                  <a:pt x="2730633" y="2476119"/>
                  <a:pt x="2768595" y="2476119"/>
                </a:cubicBezTo>
                <a:close/>
                <a:moveTo>
                  <a:pt x="3909778" y="676847"/>
                </a:moveTo>
                <a:cubicBezTo>
                  <a:pt x="3909778" y="676847"/>
                  <a:pt x="3909778" y="676847"/>
                  <a:pt x="4305516" y="676847"/>
                </a:cubicBezTo>
                <a:cubicBezTo>
                  <a:pt x="4331158" y="676847"/>
                  <a:pt x="4354235" y="690472"/>
                  <a:pt x="4367056" y="712612"/>
                </a:cubicBezTo>
                <a:cubicBezTo>
                  <a:pt x="4367056" y="712612"/>
                  <a:pt x="4367056" y="712612"/>
                  <a:pt x="4564498" y="1054092"/>
                </a:cubicBezTo>
                <a:cubicBezTo>
                  <a:pt x="4577319" y="1075382"/>
                  <a:pt x="4577319" y="1102632"/>
                  <a:pt x="4564498" y="1123921"/>
                </a:cubicBezTo>
                <a:cubicBezTo>
                  <a:pt x="4564498" y="1123921"/>
                  <a:pt x="4564498" y="1123921"/>
                  <a:pt x="4367056" y="1465401"/>
                </a:cubicBezTo>
                <a:cubicBezTo>
                  <a:pt x="4354235" y="1487542"/>
                  <a:pt x="4331158" y="1501167"/>
                  <a:pt x="4305516" y="1501167"/>
                </a:cubicBezTo>
                <a:cubicBezTo>
                  <a:pt x="4305516" y="1501167"/>
                  <a:pt x="4305516" y="1501167"/>
                  <a:pt x="3909778" y="1501167"/>
                </a:cubicBezTo>
                <a:cubicBezTo>
                  <a:pt x="3884990" y="1501167"/>
                  <a:pt x="3861058" y="1487542"/>
                  <a:pt x="3849091" y="1465401"/>
                </a:cubicBezTo>
                <a:cubicBezTo>
                  <a:pt x="3849091" y="1465401"/>
                  <a:pt x="3849091" y="1465401"/>
                  <a:pt x="3650795" y="1123921"/>
                </a:cubicBezTo>
                <a:cubicBezTo>
                  <a:pt x="3637974" y="1102632"/>
                  <a:pt x="3637974" y="1075382"/>
                  <a:pt x="3650795" y="1054092"/>
                </a:cubicBezTo>
                <a:cubicBezTo>
                  <a:pt x="3650795" y="1054092"/>
                  <a:pt x="3650795" y="1054092"/>
                  <a:pt x="3849091" y="712612"/>
                </a:cubicBezTo>
                <a:cubicBezTo>
                  <a:pt x="3861058" y="690472"/>
                  <a:pt x="3884990" y="676847"/>
                  <a:pt x="3909778" y="676847"/>
                </a:cubicBezTo>
                <a:close/>
                <a:moveTo>
                  <a:pt x="1104892" y="0"/>
                </a:moveTo>
                <a:cubicBezTo>
                  <a:pt x="1104892" y="0"/>
                  <a:pt x="1104892" y="0"/>
                  <a:pt x="2732784" y="0"/>
                </a:cubicBezTo>
                <a:cubicBezTo>
                  <a:pt x="2838263" y="0"/>
                  <a:pt x="2933195" y="56047"/>
                  <a:pt x="2985934" y="147125"/>
                </a:cubicBezTo>
                <a:cubicBezTo>
                  <a:pt x="2985934" y="147125"/>
                  <a:pt x="2985934" y="147125"/>
                  <a:pt x="3798122" y="1551823"/>
                </a:cubicBezTo>
                <a:cubicBezTo>
                  <a:pt x="3850862" y="1639397"/>
                  <a:pt x="3850862" y="1751493"/>
                  <a:pt x="3798122" y="1839068"/>
                </a:cubicBezTo>
                <a:cubicBezTo>
                  <a:pt x="3798122" y="1839068"/>
                  <a:pt x="3798122" y="1839068"/>
                  <a:pt x="3496551" y="2360642"/>
                </a:cubicBezTo>
                <a:lnTo>
                  <a:pt x="3471135" y="2404597"/>
                </a:lnTo>
                <a:lnTo>
                  <a:pt x="3472029" y="2404972"/>
                </a:lnTo>
                <a:cubicBezTo>
                  <a:pt x="3490302" y="2415638"/>
                  <a:pt x="3505806" y="2431084"/>
                  <a:pt x="3516881" y="2450209"/>
                </a:cubicBezTo>
                <a:cubicBezTo>
                  <a:pt x="3516881" y="2450209"/>
                  <a:pt x="3516881" y="2450209"/>
                  <a:pt x="3857970" y="3040131"/>
                </a:cubicBezTo>
                <a:cubicBezTo>
                  <a:pt x="3880120" y="3076909"/>
                  <a:pt x="3880120" y="3123985"/>
                  <a:pt x="3857970" y="3160764"/>
                </a:cubicBezTo>
                <a:cubicBezTo>
                  <a:pt x="3857970" y="3160764"/>
                  <a:pt x="3857970" y="3160764"/>
                  <a:pt x="3516881" y="3750684"/>
                </a:cubicBezTo>
                <a:cubicBezTo>
                  <a:pt x="3494732" y="3788933"/>
                  <a:pt x="3454864" y="3812472"/>
                  <a:pt x="3410567" y="3812472"/>
                </a:cubicBezTo>
                <a:cubicBezTo>
                  <a:pt x="3410567" y="3812472"/>
                  <a:pt x="3410567" y="3812472"/>
                  <a:pt x="2726911" y="3812472"/>
                </a:cubicBezTo>
                <a:cubicBezTo>
                  <a:pt x="2684090" y="3812472"/>
                  <a:pt x="2642747" y="3788933"/>
                  <a:pt x="2622074" y="3750684"/>
                </a:cubicBezTo>
                <a:cubicBezTo>
                  <a:pt x="2622074" y="3750684"/>
                  <a:pt x="2622074" y="3750684"/>
                  <a:pt x="2438330" y="3434265"/>
                </a:cubicBezTo>
                <a:lnTo>
                  <a:pt x="2417573" y="3398519"/>
                </a:lnTo>
                <a:lnTo>
                  <a:pt x="2433905" y="3398519"/>
                </a:lnTo>
                <a:lnTo>
                  <a:pt x="2511101" y="3398519"/>
                </a:lnTo>
                <a:lnTo>
                  <a:pt x="2544636" y="3456269"/>
                </a:lnTo>
                <a:cubicBezTo>
                  <a:pt x="2672757" y="3676902"/>
                  <a:pt x="2672757" y="3676902"/>
                  <a:pt x="2672757" y="3676902"/>
                </a:cubicBezTo>
                <a:cubicBezTo>
                  <a:pt x="2691084" y="3710811"/>
                  <a:pt x="2727737" y="3731679"/>
                  <a:pt x="2765699" y="3731679"/>
                </a:cubicBezTo>
                <a:cubicBezTo>
                  <a:pt x="3371780" y="3731679"/>
                  <a:pt x="3371780" y="3731679"/>
                  <a:pt x="3371780" y="3731679"/>
                </a:cubicBezTo>
                <a:cubicBezTo>
                  <a:pt x="3411050" y="3731679"/>
                  <a:pt x="3446394" y="3710811"/>
                  <a:pt x="3466029" y="3676902"/>
                </a:cubicBezTo>
                <a:cubicBezTo>
                  <a:pt x="3768415" y="3153920"/>
                  <a:pt x="3768415" y="3153920"/>
                  <a:pt x="3768415" y="3153920"/>
                </a:cubicBezTo>
                <a:cubicBezTo>
                  <a:pt x="3788051" y="3121314"/>
                  <a:pt x="3788051" y="3079580"/>
                  <a:pt x="3768415" y="3046975"/>
                </a:cubicBezTo>
                <a:cubicBezTo>
                  <a:pt x="3466029" y="2523992"/>
                  <a:pt x="3466029" y="2523992"/>
                  <a:pt x="3466029" y="2523992"/>
                </a:cubicBezTo>
                <a:cubicBezTo>
                  <a:pt x="3456211" y="2507037"/>
                  <a:pt x="3442467" y="2493343"/>
                  <a:pt x="3426268" y="2483888"/>
                </a:cubicBezTo>
                <a:lnTo>
                  <a:pt x="3421667" y="2481960"/>
                </a:lnTo>
                <a:lnTo>
                  <a:pt x="3446331" y="2439303"/>
                </a:lnTo>
                <a:lnTo>
                  <a:pt x="3464674" y="2407578"/>
                </a:lnTo>
                <a:lnTo>
                  <a:pt x="3445649" y="2399601"/>
                </a:lnTo>
                <a:cubicBezTo>
                  <a:pt x="3435335" y="2396796"/>
                  <a:pt x="3424538" y="2395325"/>
                  <a:pt x="3413464" y="2395325"/>
                </a:cubicBezTo>
                <a:cubicBezTo>
                  <a:pt x="2729808" y="2395325"/>
                  <a:pt x="2729808" y="2395325"/>
                  <a:pt x="2729808" y="2395325"/>
                </a:cubicBezTo>
                <a:cubicBezTo>
                  <a:pt x="2686987" y="2395325"/>
                  <a:pt x="2645644" y="2418863"/>
                  <a:pt x="2624971" y="2457112"/>
                </a:cubicBezTo>
                <a:cubicBezTo>
                  <a:pt x="2282405" y="3047034"/>
                  <a:pt x="2282405" y="3047034"/>
                  <a:pt x="2282405" y="3047034"/>
                </a:cubicBezTo>
                <a:cubicBezTo>
                  <a:pt x="2260256" y="3083811"/>
                  <a:pt x="2260256" y="3130887"/>
                  <a:pt x="2282405" y="3167666"/>
                </a:cubicBezTo>
                <a:cubicBezTo>
                  <a:pt x="2325225" y="3241406"/>
                  <a:pt x="2362693" y="3305929"/>
                  <a:pt x="2395478" y="3362386"/>
                </a:cubicBezTo>
                <a:lnTo>
                  <a:pt x="2412031" y="3390890"/>
                </a:lnTo>
                <a:lnTo>
                  <a:pt x="2335350" y="3390890"/>
                </a:lnTo>
                <a:cubicBezTo>
                  <a:pt x="2096889" y="3390890"/>
                  <a:pt x="1715352" y="3390890"/>
                  <a:pt x="1104892" y="3390890"/>
                </a:cubicBezTo>
                <a:cubicBezTo>
                  <a:pt x="1002929" y="3390890"/>
                  <a:pt x="904482" y="3334842"/>
                  <a:pt x="855258" y="3243764"/>
                </a:cubicBezTo>
                <a:cubicBezTo>
                  <a:pt x="855258" y="3243764"/>
                  <a:pt x="855258" y="3243764"/>
                  <a:pt x="39555" y="1839068"/>
                </a:cubicBezTo>
                <a:cubicBezTo>
                  <a:pt x="-13185" y="1751493"/>
                  <a:pt x="-13185" y="1639397"/>
                  <a:pt x="39555" y="1551823"/>
                </a:cubicBezTo>
                <a:cubicBezTo>
                  <a:pt x="39555" y="1551823"/>
                  <a:pt x="39555" y="1551823"/>
                  <a:pt x="855258" y="147125"/>
                </a:cubicBezTo>
                <a:cubicBezTo>
                  <a:pt x="904482" y="56047"/>
                  <a:pt x="1002929" y="0"/>
                  <a:pt x="1104892"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9"/>
          <p:cNvSpPr txBox="1"/>
          <p:nvPr>
            <p:ph type="title"/>
          </p:nvPr>
        </p:nvSpPr>
        <p:spPr>
          <a:xfrm>
            <a:off x="6209383" y="1371600"/>
            <a:ext cx="3573440" cy="118053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Calibri"/>
              <a:buNone/>
            </a:pPr>
            <a:r>
              <a:rPr b="1" lang="en-US">
                <a:solidFill>
                  <a:schemeClr val="lt1"/>
                </a:solidFill>
              </a:rPr>
              <a:t>STEFAN BEMBIŃSKI</a:t>
            </a:r>
            <a:endParaRPr>
              <a:solidFill>
                <a:schemeClr val="lt1"/>
              </a:solidFill>
              <a:latin typeface="Calibri"/>
              <a:ea typeface="Calibri"/>
              <a:cs typeface="Calibri"/>
              <a:sym typeface="Calibri"/>
            </a:endParaRPr>
          </a:p>
        </p:txBody>
      </p:sp>
      <p:sp>
        <p:nvSpPr>
          <p:cNvPr id="143" name="Google Shape;143;p19"/>
          <p:cNvSpPr txBox="1"/>
          <p:nvPr>
            <p:ph idx="1" type="body"/>
          </p:nvPr>
        </p:nvSpPr>
        <p:spPr>
          <a:xfrm>
            <a:off x="6209382" y="2621191"/>
            <a:ext cx="3894161" cy="194398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1500"/>
              <a:buNone/>
            </a:pPr>
            <a:r>
              <a:rPr lang="en-US" sz="1500">
                <a:solidFill>
                  <a:schemeClr val="lt1"/>
                </a:solidFill>
              </a:rPr>
              <a:t>Pseudonim „Harnaś” (ur. 24 lipca 1917 w Łagowie, zm. 1 stycznia 1998 w Radomiu) – polski nauczyciel, uczestnik II wojny światowej, żołnierz AK i niepodległościowej partyzantki antykomunistycznej, działacz kombatancki, senator I kadencji.</a:t>
            </a:r>
            <a:endParaRPr sz="15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1000"/>
                                        <p:tgtEl>
                                          <p:spTgt spid="142"/>
                                        </p:tgtEl>
                                        <p:attrNameLst>
                                          <p:attrName>ppt_w</p:attrName>
                                        </p:attrNameLst>
                                      </p:cBhvr>
                                      <p:tavLst>
                                        <p:tav fmla="" tm="0">
                                          <p:val>
                                            <p:strVal val="0"/>
                                          </p:val>
                                        </p:tav>
                                        <p:tav fmla="" tm="100000">
                                          <p:val>
                                            <p:strVal val="#ppt_w"/>
                                          </p:val>
                                        </p:tav>
                                      </p:tavLst>
                                    </p:anim>
                                    <p:anim calcmode="lin" valueType="num">
                                      <p:cBhvr additive="base">
                                        <p:cTn dur="1000"/>
                                        <p:tgtEl>
                                          <p:spTgt spid="14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1000"/>
                                        <p:tgtEl>
                                          <p:spTgt spid="143"/>
                                        </p:tgtEl>
                                        <p:attrNameLst>
                                          <p:attrName>ppt_w</p:attrName>
                                        </p:attrNameLst>
                                      </p:cBhvr>
                                      <p:tavLst>
                                        <p:tav fmla="" tm="0">
                                          <p:val>
                                            <p:strVal val="0"/>
                                          </p:val>
                                        </p:tav>
                                        <p:tav fmla="" tm="100000">
                                          <p:val>
                                            <p:strVal val="#ppt_w"/>
                                          </p:val>
                                        </p:tav>
                                      </p:tavLst>
                                    </p:anim>
                                    <p:anim calcmode="lin" valueType="num">
                                      <p:cBhvr additive="base">
                                        <p:cTn dur="1000"/>
                                        <p:tgtEl>
                                          <p:spTgt spid="14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7" name="Shape 147"/>
        <p:cNvGrpSpPr/>
        <p:nvPr/>
      </p:nvGrpSpPr>
      <p:grpSpPr>
        <a:xfrm>
          <a:off x="0" y="0"/>
          <a:ext cx="0" cy="0"/>
          <a:chOff x="0" y="0"/>
          <a:chExt cx="0" cy="0"/>
        </a:xfrm>
      </p:grpSpPr>
      <p:sp>
        <p:nvSpPr>
          <p:cNvPr id="148" name="Google Shape;148;p20"/>
          <p:cNvSpPr/>
          <p:nvPr/>
        </p:nvSpPr>
        <p:spPr>
          <a:xfrm>
            <a:off x="1524"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9" name="Google Shape;149;p20"/>
          <p:cNvSpPr/>
          <p:nvPr/>
        </p:nvSpPr>
        <p:spPr>
          <a:xfrm>
            <a:off x="0" y="0"/>
            <a:ext cx="4709160" cy="6858000"/>
          </a:xfrm>
          <a:prstGeom prst="rect">
            <a:avLst/>
          </a:prstGeom>
          <a:solidFill>
            <a:schemeClr val="dk1">
              <a:alpha val="8078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0" name="Google Shape;150;p20"/>
          <p:cNvSpPr/>
          <p:nvPr/>
        </p:nvSpPr>
        <p:spPr>
          <a:xfrm>
            <a:off x="0" y="0"/>
            <a:ext cx="3284331" cy="6858000"/>
          </a:xfrm>
          <a:custGeom>
            <a:rect b="b" l="l" r="r" t="t"/>
            <a:pathLst>
              <a:path extrusionOk="0" h="6858000" w="4319042">
                <a:moveTo>
                  <a:pt x="0" y="0"/>
                </a:moveTo>
                <a:lnTo>
                  <a:pt x="1142888" y="0"/>
                </a:lnTo>
                <a:lnTo>
                  <a:pt x="4319042" y="6858000"/>
                </a:lnTo>
                <a:lnTo>
                  <a:pt x="0" y="6858000"/>
                </a:lnTo>
                <a:close/>
              </a:path>
            </a:pathLst>
          </a:custGeom>
          <a:solidFill>
            <a:schemeClr val="dk1">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1" name="Google Shape;151;p20"/>
          <p:cNvSpPr txBox="1"/>
          <p:nvPr>
            <p:ph idx="1" type="body"/>
          </p:nvPr>
        </p:nvSpPr>
        <p:spPr>
          <a:xfrm>
            <a:off x="5358384" y="640263"/>
            <a:ext cx="6028944" cy="525451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dk1"/>
              </a:buClr>
              <a:buSzPts val="2200"/>
              <a:buNone/>
            </a:pPr>
            <a:r>
              <a:rPr lang="en-US" sz="1200">
                <a:solidFill>
                  <a:schemeClr val="dk1"/>
                </a:solidFill>
              </a:rPr>
              <a:t>Z wykształcenia i zawodu nauczyciel, ukończył Państwowe Seminarium Nauczycielskie w Kielcach. Od 1936 pracował w szkołach powszechnych we Wsoli i Kobylniku, początkowo jako praktykant, następnie kierował szkołą w Kobylniku. W latach 1938–1939 był słuchaczem Szkoły Podchorążych Rezerwy 8. Dywizji Piechoty w Pułtusku, uczestniczył w kampanii wrześniowej w szeregach 21 pułku piechoty „Dzieci Warszawy”. Trafił do niewoli niemieckiej, skąd zbiegł i powrócił do pracy w szkole w Kobylniku. Wkrótce zaangażował się w działalność radomskiej AK (ps. „Harnaś”), dowodził placówką w Błotnicy, był zastępcą komendanta dywersji inspektoratu w Radomiu i dowódcą kompanii w 72 pp AK.</a:t>
            </a:r>
            <a:endParaRPr sz="1200">
              <a:solidFill>
                <a:schemeClr val="dk1"/>
              </a:solidFill>
            </a:endParaRPr>
          </a:p>
          <a:p>
            <a:pPr indent="0" lvl="0" marL="0" rtl="0" algn="just">
              <a:lnSpc>
                <a:spcPct val="90000"/>
              </a:lnSpc>
              <a:spcBef>
                <a:spcPts val="1000"/>
              </a:spcBef>
              <a:spcAft>
                <a:spcPts val="0"/>
              </a:spcAft>
              <a:buClr>
                <a:schemeClr val="dk1"/>
              </a:buClr>
              <a:buSzPts val="2200"/>
              <a:buNone/>
            </a:pPr>
            <a:r>
              <a:rPr lang="en-US" sz="1200">
                <a:solidFill>
                  <a:schemeClr val="dk1"/>
                </a:solidFill>
              </a:rPr>
              <a:t>Opuścił Radom po wkroczeniu Armii Czerwonej, przez pewien czas przebywał w Krakowie. </a:t>
            </a:r>
            <a:br>
              <a:rPr lang="en-US" sz="1200"/>
            </a:br>
            <a:r>
              <a:rPr lang="en-US" sz="1200">
                <a:solidFill>
                  <a:schemeClr val="dk1"/>
                </a:solidFill>
              </a:rPr>
              <a:t>W kwietniu 1945 na krótko został aresztowany. Po powrocie do Radomia uczestniczył w kilku zbrojnych akcjach podziemia (rozbicie więzienia w Kielcach w sierpniu 1945, uwolnienie byłych żołnierzy AK z więzienia w Radomiu we wrześniu 1945). We wrześniu 1945 ponownie aresztowany, w lutym 1946 skazany na karę śmierci, po złagodzeniu kary więziony w zakładach karnych w Rawiczu i Wronkach. Zwolniono go w 1952, uniemożliwiając jednocześnie podjęcie pracy w szkolnictwie. Po kilku latach utracił także zatrudnienie w Dyrekcji Przemysłu Leśnego w Radomiu, przez pewien czas pracował jako robotnik budowlany, później prowadził gospodarstwo warzywnicze. Studiował zaocznie historię na Uniwersytecie Warszawskim i nauki humanistyczne na Katolickim Uniwersytecie Lubelskim.</a:t>
            </a:r>
            <a:endParaRPr sz="1200"/>
          </a:p>
          <a:p>
            <a:pPr indent="0" lvl="0" marL="0" rtl="0" algn="just">
              <a:lnSpc>
                <a:spcPct val="90000"/>
              </a:lnSpc>
              <a:spcBef>
                <a:spcPts val="1000"/>
              </a:spcBef>
              <a:spcAft>
                <a:spcPts val="0"/>
              </a:spcAft>
              <a:buClr>
                <a:schemeClr val="dk1"/>
              </a:buClr>
              <a:buSzPts val="2200"/>
              <a:buNone/>
            </a:pPr>
            <a:r>
              <a:rPr lang="en-US" sz="1200">
                <a:solidFill>
                  <a:schemeClr val="dk1"/>
                </a:solidFill>
              </a:rPr>
              <a:t>Działał w organizacjach kombatanckich. Po wydarzeniach października 1956 organizował </a:t>
            </a:r>
            <a:br>
              <a:rPr lang="en-US" sz="1200"/>
            </a:br>
            <a:r>
              <a:rPr lang="en-US" sz="1200">
                <a:solidFill>
                  <a:schemeClr val="dk1"/>
                </a:solidFill>
              </a:rPr>
              <a:t>w Radomiu oddział Związku Bojowników o Wolność i Demokrację, w którym objął funkcję prezesa. W latach 80. związał się z „Solidarnością”, m.in. jako przewodniczący sekcji żołnierskiej przy zarządzie Regionu Ziemia Radomska związku. W czerwcu 1989 został wybrany na senatora z województwa radomskiego z ramienia Komitetu Obywatelskiego. W Senacie, gdzie zasiadał przez jedną kadencję (do 1991), brał udział w pracach Komisji Spraw Emigracji i Polaków za Granicą.</a:t>
            </a:r>
            <a:endParaRPr sz="1200"/>
          </a:p>
          <a:p>
            <a:pPr indent="0" lvl="0" marL="0" rtl="0" algn="just">
              <a:lnSpc>
                <a:spcPct val="90000"/>
              </a:lnSpc>
              <a:spcBef>
                <a:spcPts val="1000"/>
              </a:spcBef>
              <a:spcAft>
                <a:spcPts val="0"/>
              </a:spcAft>
              <a:buClr>
                <a:schemeClr val="dk1"/>
              </a:buClr>
              <a:buSzPts val="2200"/>
              <a:buNone/>
            </a:pPr>
            <a:r>
              <a:rPr lang="en-US" sz="1200">
                <a:solidFill>
                  <a:schemeClr val="dk1"/>
                </a:solidFill>
              </a:rPr>
              <a:t>Był odznaczony Krzyżem Armii Krajowej, Krzyżem Srebrnym Orderu Virtuti Militari, Krzyżem Walecznych. Pośmiertnie w 2006, za wybitne zasługi dla niepodległości Rzeczypospolitej Polskiej, za działalność kombatancką i społeczną, został wyróżniony Krzyżem Komandorskim Orderu Odrodzenia Polski.</a:t>
            </a:r>
            <a:endParaRPr sz="1200">
              <a:solidFill>
                <a:schemeClr val="dk1"/>
              </a:solidFill>
            </a:endParaRPr>
          </a:p>
        </p:txBody>
      </p:sp>
      <p:sp>
        <p:nvSpPr>
          <p:cNvPr id="152" name="Google Shape;152;p20"/>
          <p:cNvSpPr txBox="1"/>
          <p:nvPr/>
        </p:nvSpPr>
        <p:spPr>
          <a:xfrm>
            <a:off x="804671" y="640263"/>
            <a:ext cx="3284331" cy="525451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400"/>
              <a:buFont typeface="Calibri"/>
              <a:buNone/>
            </a:pPr>
            <a:r>
              <a:rPr b="1" lang="en-US" sz="4400">
                <a:solidFill>
                  <a:schemeClr val="lt1"/>
                </a:solidFill>
                <a:latin typeface="Calibri"/>
                <a:ea typeface="Calibri"/>
                <a:cs typeface="Calibri"/>
                <a:sym typeface="Calibri"/>
              </a:rPr>
              <a:t>KRÓTKA  BIOGRAFIA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anim calcmode="lin" valueType="num">
                                      <p:cBhvr additive="base">
                                        <p:cTn dur="1000"/>
                                        <p:tgtEl>
                                          <p:spTgt spid="151">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1">
                                            <p:txEl>
                                              <p:pRg end="1" st="1"/>
                                            </p:txEl>
                                          </p:spTgt>
                                        </p:tgtEl>
                                        <p:attrNameLst>
                                          <p:attrName>style.visibility</p:attrName>
                                        </p:attrNameLst>
                                      </p:cBhvr>
                                      <p:to>
                                        <p:strVal val="visible"/>
                                      </p:to>
                                    </p:set>
                                    <p:anim calcmode="lin" valueType="num">
                                      <p:cBhvr additive="base">
                                        <p:cTn dur="1000"/>
                                        <p:tgtEl>
                                          <p:spTgt spid="151">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1">
                                            <p:txEl>
                                              <p:pRg end="2" st="2"/>
                                            </p:txEl>
                                          </p:spTgt>
                                        </p:tgtEl>
                                        <p:attrNameLst>
                                          <p:attrName>style.visibility</p:attrName>
                                        </p:attrNameLst>
                                      </p:cBhvr>
                                      <p:to>
                                        <p:strVal val="visible"/>
                                      </p:to>
                                    </p:set>
                                    <p:anim calcmode="lin" valueType="num">
                                      <p:cBhvr additive="base">
                                        <p:cTn dur="1000"/>
                                        <p:tgtEl>
                                          <p:spTgt spid="151">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1">
                                            <p:txEl>
                                              <p:pRg end="3" st="3"/>
                                            </p:txEl>
                                          </p:spTgt>
                                        </p:tgtEl>
                                        <p:attrNameLst>
                                          <p:attrName>style.visibility</p:attrName>
                                        </p:attrNameLst>
                                      </p:cBhvr>
                                      <p:to>
                                        <p:strVal val="visible"/>
                                      </p:to>
                                    </p:set>
                                    <p:anim calcmode="lin" valueType="num">
                                      <p:cBhvr additive="base">
                                        <p:cTn dur="1000"/>
                                        <p:tgtEl>
                                          <p:spTgt spid="151">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sp>
        <p:nvSpPr>
          <p:cNvPr id="157" name="Google Shape;157;p2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21"/>
          <p:cNvSpPr txBox="1"/>
          <p:nvPr>
            <p:ph type="title"/>
          </p:nvPr>
        </p:nvSpPr>
        <p:spPr>
          <a:xfrm>
            <a:off x="838201" y="365125"/>
            <a:ext cx="5251316" cy="180730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sz="4400"/>
              <a:t>ANTONI HEDA</a:t>
            </a:r>
            <a:endParaRPr/>
          </a:p>
        </p:txBody>
      </p:sp>
      <p:sp>
        <p:nvSpPr>
          <p:cNvPr id="159" name="Google Shape;159;p21"/>
          <p:cNvSpPr txBox="1"/>
          <p:nvPr>
            <p:ph idx="1" type="body"/>
          </p:nvPr>
        </p:nvSpPr>
        <p:spPr>
          <a:xfrm>
            <a:off x="838200" y="2333297"/>
            <a:ext cx="4619621" cy="384366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lang="en-US" sz="2000"/>
              <a:t>Pseudonim „Szary” (ur. 11 października 1916 w Małomierzycach </a:t>
            </a:r>
            <a:br>
              <a:rPr lang="en-US" sz="2000"/>
            </a:br>
            <a:r>
              <a:rPr lang="en-US" sz="2000"/>
              <a:t>k. Iłży, zm. 14 lutego 2008 w Warszawie) – dowódca oddziałów partyzanckich ZWZ </a:t>
            </a:r>
            <a:br>
              <a:rPr lang="en-US"/>
            </a:br>
            <a:r>
              <a:rPr lang="en-US" sz="2000"/>
              <a:t>i AK, w okresie powojennym formacji niepodległościowych ROAK, DSZ, NIE. Działał głównie na terenie okręgu kieleckiego i radomskiego. Generał brygady Wojska Polskiego.</a:t>
            </a:r>
            <a:endParaRPr/>
          </a:p>
        </p:txBody>
      </p:sp>
      <p:pic>
        <p:nvPicPr>
          <p:cNvPr descr="Obraz zawierający tekst, zewnętrzne, osoba, stare&#10;&#10;Opis wygenerowany automatycznie" id="160" name="Google Shape;160;p21"/>
          <p:cNvPicPr preferRelativeResize="0"/>
          <p:nvPr>
            <p:ph idx="2" type="pic"/>
          </p:nvPr>
        </p:nvPicPr>
        <p:blipFill rotWithShape="1">
          <a:blip r:embed="rId3">
            <a:alphaModFix/>
          </a:blip>
          <a:srcRect b="21595" l="0" r="0" t="0"/>
          <a:stretch/>
        </p:blipFill>
        <p:spPr>
          <a:xfrm>
            <a:off x="6229215" y="10"/>
            <a:ext cx="5962785" cy="685799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1000"/>
                                        <p:tgtEl>
                                          <p:spTgt spid="15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1000"/>
                                        <p:tgtEl>
                                          <p:spTgt spid="15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4" name="Shape 164"/>
        <p:cNvGrpSpPr/>
        <p:nvPr/>
      </p:nvGrpSpPr>
      <p:grpSpPr>
        <a:xfrm>
          <a:off x="0" y="0"/>
          <a:ext cx="0" cy="0"/>
          <a:chOff x="0" y="0"/>
          <a:chExt cx="0" cy="0"/>
        </a:xfrm>
      </p:grpSpPr>
      <p:sp>
        <p:nvSpPr>
          <p:cNvPr id="165" name="Google Shape;165;p22"/>
          <p:cNvSpPr/>
          <p:nvPr/>
        </p:nvSpPr>
        <p:spPr>
          <a:xfrm>
            <a:off x="1524"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6" name="Google Shape;166;p22"/>
          <p:cNvSpPr/>
          <p:nvPr/>
        </p:nvSpPr>
        <p:spPr>
          <a:xfrm>
            <a:off x="0" y="0"/>
            <a:ext cx="4709160" cy="6858000"/>
          </a:xfrm>
          <a:prstGeom prst="rect">
            <a:avLst/>
          </a:prstGeom>
          <a:solidFill>
            <a:schemeClr val="dk1">
              <a:alpha val="8078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7" name="Google Shape;167;p22"/>
          <p:cNvSpPr/>
          <p:nvPr/>
        </p:nvSpPr>
        <p:spPr>
          <a:xfrm>
            <a:off x="0" y="0"/>
            <a:ext cx="3284331" cy="6858000"/>
          </a:xfrm>
          <a:custGeom>
            <a:rect b="b" l="l" r="r" t="t"/>
            <a:pathLst>
              <a:path extrusionOk="0" h="6858000" w="4319042">
                <a:moveTo>
                  <a:pt x="0" y="0"/>
                </a:moveTo>
                <a:lnTo>
                  <a:pt x="1142888" y="0"/>
                </a:lnTo>
                <a:lnTo>
                  <a:pt x="4319042" y="6858000"/>
                </a:lnTo>
                <a:lnTo>
                  <a:pt x="0" y="6858000"/>
                </a:lnTo>
                <a:close/>
              </a:path>
            </a:pathLst>
          </a:custGeom>
          <a:solidFill>
            <a:schemeClr val="dk1">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8" name="Google Shape;168;p22"/>
          <p:cNvSpPr txBox="1"/>
          <p:nvPr>
            <p:ph idx="1" type="body"/>
          </p:nvPr>
        </p:nvSpPr>
        <p:spPr>
          <a:xfrm>
            <a:off x="5358384" y="640263"/>
            <a:ext cx="6028944" cy="525451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dk1"/>
              </a:buClr>
              <a:buSzPts val="1800"/>
              <a:buNone/>
            </a:pPr>
            <a:r>
              <a:rPr lang="en-US" sz="1400">
                <a:solidFill>
                  <a:schemeClr val="dk1"/>
                </a:solidFill>
              </a:rPr>
              <a:t>Urodził się w rodzinie rolników Jana i Antoniny z Dziurów. Miał ośmioro rodzeństwa: pięciu braci (Władysław, Stanisław, Jan, Józef, Stefan i dwoje bliźniaków zmarłych podczas porodu) i trzy siostry (Helena, Janina i Maria). </a:t>
            </a:r>
            <a:br>
              <a:rPr lang="en-US" sz="1400">
                <a:solidFill>
                  <a:schemeClr val="dk1"/>
                </a:solidFill>
              </a:rPr>
            </a:br>
            <a:r>
              <a:rPr lang="en-US" sz="1400">
                <a:solidFill>
                  <a:schemeClr val="dk1"/>
                </a:solidFill>
              </a:rPr>
              <a:t>W 1923 rozpoczął naukę w czteroklasowej szkole w Małomierzycach, ostatnie klasy szkoły powszechnej ukończył w Rzeczniowie. Od 1931 kształcił się </a:t>
            </a:r>
            <a:br>
              <a:rPr lang="en-US" sz="1400">
                <a:solidFill>
                  <a:schemeClr val="dk1"/>
                </a:solidFill>
              </a:rPr>
            </a:br>
            <a:r>
              <a:rPr lang="en-US" sz="1400">
                <a:solidFill>
                  <a:schemeClr val="dk1"/>
                </a:solidFill>
              </a:rPr>
              <a:t>w Kolejowej Szkole Technicznej w Radomiu, którą ukończył w 1936 na wydziale elektryczno-mechanicznym z dodatkowym kursem zbrojeniowym.We wrześniu 1936 otrzymał pracę w Fabryce Zbrojeniowej w Starachowicach w Izbie Pomiarów. We wrześniu 1937 został powołany do odbycia służby wojskowej. Ukończył Dywizyjny Kurs Podchorążych Rezerwy 2 DP Leg. przy 4 pułku piechoty Legionów w Kielcach. Służbę zakończył we wrześniu 1938 i powrócił do pracy </a:t>
            </a:r>
            <a:br>
              <a:rPr lang="en-US" sz="1400"/>
            </a:br>
            <a:r>
              <a:rPr lang="en-US" sz="1400">
                <a:solidFill>
                  <a:schemeClr val="dk1"/>
                </a:solidFill>
              </a:rPr>
              <a:t>w Starachowicach.</a:t>
            </a:r>
            <a:endParaRPr sz="1400">
              <a:solidFill>
                <a:schemeClr val="dk1"/>
              </a:solidFill>
            </a:endParaRPr>
          </a:p>
          <a:p>
            <a:pPr indent="0" lvl="0" marL="0" rtl="0" algn="just">
              <a:lnSpc>
                <a:spcPct val="90000"/>
              </a:lnSpc>
              <a:spcBef>
                <a:spcPts val="1000"/>
              </a:spcBef>
              <a:spcAft>
                <a:spcPts val="0"/>
              </a:spcAft>
              <a:buClr>
                <a:schemeClr val="dk1"/>
              </a:buClr>
              <a:buSzPts val="1800"/>
              <a:buNone/>
            </a:pPr>
            <a:r>
              <a:rPr lang="en-US" sz="1400">
                <a:solidFill>
                  <a:schemeClr val="dk1"/>
                </a:solidFill>
              </a:rPr>
              <a:t>Podczas kampanii wrześniowej walczył w 12 DP pod Iłżą, później na Lubelszczyźnie. W lipcu 1940, podczas przejścia przez granicę, został schwytany przez NKWD i przetransportowany do twierdzy brzeskiej. Otrzymał wyrok 7 lat łagru. Zbiegł z niemieckiego obozu jenieckiego. Komendant ZWZ podobwodu Iłża. Zdobył więzienie niemieckie w Starachowicach, z uwolnionych 80 więźniów stworzył oddział. Po wojnie pozostał w konspiracji. Po udanej akcji na więzienie </a:t>
            </a:r>
            <a:br>
              <a:rPr lang="en-US" sz="1400">
                <a:solidFill>
                  <a:schemeClr val="dk1"/>
                </a:solidFill>
              </a:rPr>
            </a:br>
            <a:r>
              <a:rPr lang="en-US" sz="1400">
                <a:solidFill>
                  <a:schemeClr val="dk1"/>
                </a:solidFill>
              </a:rPr>
              <a:t>w Kielcach zaprzestał działalności konspiracyjnej. W 1948 aresztowany w Gdyni, otrzymał czterokrotną karę śmierci, którą zmieniono na dożywocie. Na wolność wyszedł w 1956 na mocy amnestii. Prowadził działalność niepodległościową. Inicjator i zastępca prezesa Światowej Federacji Polskich Kombatantów.</a:t>
            </a:r>
            <a:endParaRPr sz="1400">
              <a:solidFill>
                <a:schemeClr val="dk1"/>
              </a:solidFill>
            </a:endParaRPr>
          </a:p>
        </p:txBody>
      </p:sp>
      <p:sp>
        <p:nvSpPr>
          <p:cNvPr id="169" name="Google Shape;169;p22"/>
          <p:cNvSpPr txBox="1"/>
          <p:nvPr/>
        </p:nvSpPr>
        <p:spPr>
          <a:xfrm>
            <a:off x="804671" y="640263"/>
            <a:ext cx="3284331" cy="525451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000"/>
              <a:buFont typeface="Calibri"/>
              <a:buNone/>
            </a:pPr>
            <a:r>
              <a:rPr b="1" lang="en-US" sz="4000">
                <a:solidFill>
                  <a:schemeClr val="lt1"/>
                </a:solidFill>
                <a:latin typeface="Calibri"/>
                <a:ea typeface="Calibri"/>
                <a:cs typeface="Calibri"/>
                <a:sym typeface="Calibri"/>
              </a:rPr>
              <a:t>KRÓTKA BIOGRAFIA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68">
                                            <p:txEl>
                                              <p:pRg end="0" st="0"/>
                                            </p:txEl>
                                          </p:spTgt>
                                        </p:tgtEl>
                                        <p:attrNameLst>
                                          <p:attrName>style.visibility</p:attrName>
                                        </p:attrNameLst>
                                      </p:cBhvr>
                                      <p:to>
                                        <p:strVal val="visible"/>
                                      </p:to>
                                    </p:set>
                                    <p:anim calcmode="lin" valueType="num">
                                      <p:cBhvr additive="base">
                                        <p:cTn dur="1000"/>
                                        <p:tgtEl>
                                          <p:spTgt spid="168">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68">
                                            <p:txEl>
                                              <p:pRg end="1" st="1"/>
                                            </p:txEl>
                                          </p:spTgt>
                                        </p:tgtEl>
                                        <p:attrNameLst>
                                          <p:attrName>style.visibility</p:attrName>
                                        </p:attrNameLst>
                                      </p:cBhvr>
                                      <p:to>
                                        <p:strVal val="visible"/>
                                      </p:to>
                                    </p:set>
                                    <p:anim calcmode="lin" valueType="num">
                                      <p:cBhvr additive="base">
                                        <p:cTn dur="1000"/>
                                        <p:tgtEl>
                                          <p:spTgt spid="168">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3" name="Shape 173"/>
        <p:cNvGrpSpPr/>
        <p:nvPr/>
      </p:nvGrpSpPr>
      <p:grpSpPr>
        <a:xfrm>
          <a:off x="0" y="0"/>
          <a:ext cx="0" cy="0"/>
          <a:chOff x="0" y="0"/>
          <a:chExt cx="0" cy="0"/>
        </a:xfrm>
      </p:grpSpPr>
      <p:sp>
        <p:nvSpPr>
          <p:cNvPr id="174" name="Google Shape;174;p23"/>
          <p:cNvSpPr/>
          <p:nvPr/>
        </p:nvSpPr>
        <p:spPr>
          <a:xfrm>
            <a:off x="1524"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5" name="Google Shape;175;p23"/>
          <p:cNvSpPr/>
          <p:nvPr/>
        </p:nvSpPr>
        <p:spPr>
          <a:xfrm>
            <a:off x="0" y="0"/>
            <a:ext cx="4709160" cy="6858000"/>
          </a:xfrm>
          <a:prstGeom prst="rect">
            <a:avLst/>
          </a:prstGeom>
          <a:solidFill>
            <a:schemeClr val="dk1">
              <a:alpha val="8078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6" name="Google Shape;176;p23"/>
          <p:cNvSpPr/>
          <p:nvPr/>
        </p:nvSpPr>
        <p:spPr>
          <a:xfrm>
            <a:off x="0" y="0"/>
            <a:ext cx="3284331" cy="6858000"/>
          </a:xfrm>
          <a:custGeom>
            <a:rect b="b" l="l" r="r" t="t"/>
            <a:pathLst>
              <a:path extrusionOk="0" h="6858000" w="4319042">
                <a:moveTo>
                  <a:pt x="0" y="0"/>
                </a:moveTo>
                <a:lnTo>
                  <a:pt x="1142888" y="0"/>
                </a:lnTo>
                <a:lnTo>
                  <a:pt x="4319042" y="6858000"/>
                </a:lnTo>
                <a:lnTo>
                  <a:pt x="0" y="6858000"/>
                </a:lnTo>
                <a:close/>
              </a:path>
            </a:pathLst>
          </a:custGeom>
          <a:solidFill>
            <a:schemeClr val="dk1">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7" name="Google Shape;177;p23"/>
          <p:cNvSpPr txBox="1"/>
          <p:nvPr>
            <p:ph idx="1" type="body"/>
          </p:nvPr>
        </p:nvSpPr>
        <p:spPr>
          <a:xfrm>
            <a:off x="5358384" y="640263"/>
            <a:ext cx="6028944" cy="525451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500"/>
              </a:spcBef>
              <a:spcAft>
                <a:spcPts val="0"/>
              </a:spcAft>
              <a:buClr>
                <a:schemeClr val="dk1"/>
              </a:buClr>
              <a:buSzPts val="1100"/>
              <a:buFont typeface="Arial"/>
              <a:buNone/>
            </a:pPr>
            <a:r>
              <a:rPr lang="en-US" sz="1100">
                <a:solidFill>
                  <a:schemeClr val="dk1"/>
                </a:solidFill>
              </a:rPr>
              <a:t>Spośród wielu akcji zbrojnych, które przeprowadził, można wymienić następujące:</a:t>
            </a:r>
            <a:endParaRPr sz="1100">
              <a:solidFill>
                <a:schemeClr val="dk1"/>
              </a:solidFill>
            </a:endParaRPr>
          </a:p>
          <a:p>
            <a:pPr indent="-276225" lvl="0" marL="685800" rtl="0" algn="l">
              <a:lnSpc>
                <a:spcPct val="115000"/>
              </a:lnSpc>
              <a:spcBef>
                <a:spcPts val="600"/>
              </a:spcBef>
              <a:spcAft>
                <a:spcPts val="0"/>
              </a:spcAft>
              <a:buClr>
                <a:srgbClr val="202122"/>
              </a:buClr>
              <a:buSzPts val="750"/>
              <a:buChar char="●"/>
            </a:pPr>
            <a:r>
              <a:rPr lang="en-US" sz="1100">
                <a:solidFill>
                  <a:schemeClr val="dk1"/>
                </a:solidFill>
              </a:rPr>
              <a:t>6 sierpnia 1943 – zdobycie bez strat własnych niemieckiego więzienia w Starachowicach </a:t>
            </a:r>
            <a:br>
              <a:rPr lang="en-US" sz="1100">
                <a:solidFill>
                  <a:schemeClr val="dk1"/>
                </a:solidFill>
              </a:rPr>
            </a:br>
            <a:r>
              <a:rPr lang="en-US" sz="1100">
                <a:solidFill>
                  <a:schemeClr val="dk1"/>
                </a:solidFill>
              </a:rPr>
              <a:t>i uwolnienie wszystkich ok. 80 aresztowanych,</a:t>
            </a:r>
            <a:endParaRPr sz="1100">
              <a:solidFill>
                <a:schemeClr val="dk1"/>
              </a:solidFill>
            </a:endParaRPr>
          </a:p>
          <a:p>
            <a:pPr indent="-276225" lvl="0" marL="685800" rtl="0" algn="l">
              <a:lnSpc>
                <a:spcPct val="115000"/>
              </a:lnSpc>
              <a:spcBef>
                <a:spcPts val="0"/>
              </a:spcBef>
              <a:spcAft>
                <a:spcPts val="0"/>
              </a:spcAft>
              <a:buClr>
                <a:srgbClr val="202122"/>
              </a:buClr>
              <a:buSzPts val="750"/>
              <a:buChar char="●"/>
            </a:pPr>
            <a:r>
              <a:rPr lang="en-US" sz="1100">
                <a:solidFill>
                  <a:schemeClr val="dk1"/>
                </a:solidFill>
              </a:rPr>
              <a:t>15 września 1943 – zdobycie w biały dzień po ponad 3 godzinnym boju ufortyfikowanego kompleksu budynków majątku Pakosław, odległego o 5 km od Iłży, obsadzonego plutonem 45 niemieckich frontowych żołnierzy, terroryzujących okoliczną ludność. Zdobycie znacznej ilości broni, amunicji i zaopatrzenia. Straty własne: jeden ranny żołnierz ps. „Szczodry”.</a:t>
            </a:r>
            <a:endParaRPr sz="1100">
              <a:solidFill>
                <a:schemeClr val="dk1"/>
              </a:solidFill>
            </a:endParaRPr>
          </a:p>
          <a:p>
            <a:pPr indent="-276225" lvl="0" marL="685800" rtl="0" algn="l">
              <a:lnSpc>
                <a:spcPct val="115000"/>
              </a:lnSpc>
              <a:spcBef>
                <a:spcPts val="0"/>
              </a:spcBef>
              <a:spcAft>
                <a:spcPts val="0"/>
              </a:spcAft>
              <a:buClr>
                <a:srgbClr val="202122"/>
              </a:buClr>
              <a:buSzPts val="750"/>
              <a:buChar char="●"/>
            </a:pPr>
            <a:r>
              <a:rPr lang="en-US" sz="1100">
                <a:solidFill>
                  <a:schemeClr val="dk1"/>
                </a:solidFill>
              </a:rPr>
              <a:t>23 września 1943 – udana akcja odwetowa na niemieckich kolonistach we wsi Gozdawa koło Sienna, za represje na okolicznej ludności polskiej,</a:t>
            </a:r>
            <a:endParaRPr sz="1100">
              <a:solidFill>
                <a:schemeClr val="dk1"/>
              </a:solidFill>
            </a:endParaRPr>
          </a:p>
          <a:p>
            <a:pPr indent="-276225" lvl="0" marL="685800" rtl="0" algn="l">
              <a:lnSpc>
                <a:spcPct val="115000"/>
              </a:lnSpc>
              <a:spcBef>
                <a:spcPts val="0"/>
              </a:spcBef>
              <a:spcAft>
                <a:spcPts val="0"/>
              </a:spcAft>
              <a:buClr>
                <a:srgbClr val="202122"/>
              </a:buClr>
              <a:buSzPts val="750"/>
              <a:buChar char="●"/>
            </a:pPr>
            <a:r>
              <a:rPr lang="en-US" sz="1100">
                <a:solidFill>
                  <a:schemeClr val="dk1"/>
                </a:solidFill>
              </a:rPr>
              <a:t>30 października 1943 – udana akcja na terenie Zakładów Zbrojeniowych w Starachowicach, podczas której partyzanci przebrani za Niemców opanowali fabrykę i wynieśli 2 mln zł oraz broń,</a:t>
            </a:r>
            <a:endParaRPr sz="1100">
              <a:solidFill>
                <a:schemeClr val="dk1"/>
              </a:solidFill>
            </a:endParaRPr>
          </a:p>
          <a:p>
            <a:pPr indent="-276225" lvl="0" marL="685800" rtl="0" algn="l">
              <a:lnSpc>
                <a:spcPct val="115000"/>
              </a:lnSpc>
              <a:spcBef>
                <a:spcPts val="0"/>
              </a:spcBef>
              <a:spcAft>
                <a:spcPts val="0"/>
              </a:spcAft>
              <a:buClr>
                <a:srgbClr val="202122"/>
              </a:buClr>
              <a:buSzPts val="750"/>
              <a:buChar char="●"/>
            </a:pPr>
            <a:r>
              <a:rPr lang="en-US" sz="1100">
                <a:solidFill>
                  <a:schemeClr val="dk1"/>
                </a:solidFill>
              </a:rPr>
              <a:t>1 kwietnia 1944 – zakończone sukcesem całodzienne walki w okolicy Jeleńca z niemiecką obławą; jedno z najwspanialszych zwycięstw partyzanckich w Okręgu AK Kielecko-Radomskim,</a:t>
            </a:r>
            <a:endParaRPr sz="1100">
              <a:solidFill>
                <a:schemeClr val="dk1"/>
              </a:solidFill>
            </a:endParaRPr>
          </a:p>
          <a:p>
            <a:pPr indent="-276225" lvl="0" marL="685800" rtl="0" algn="l">
              <a:lnSpc>
                <a:spcPct val="115000"/>
              </a:lnSpc>
              <a:spcBef>
                <a:spcPts val="0"/>
              </a:spcBef>
              <a:spcAft>
                <a:spcPts val="0"/>
              </a:spcAft>
              <a:buClr>
                <a:srgbClr val="202122"/>
              </a:buClr>
              <a:buSzPts val="750"/>
              <a:buChar char="●"/>
            </a:pPr>
            <a:r>
              <a:rPr lang="en-US" sz="1100">
                <a:solidFill>
                  <a:schemeClr val="dk1"/>
                </a:solidFill>
              </a:rPr>
              <a:t>5/6 czerwca 1944 – opanowanie miasta Końskie, rozbicie niemieckiego aresztu i uwolnienie ok. 70 osób. Straty własne: 4 zabitych, 2 rannych, niemieckie: 17 zabitych, 8 rannych,</a:t>
            </a:r>
            <a:endParaRPr sz="1100">
              <a:solidFill>
                <a:schemeClr val="dk1"/>
              </a:solidFill>
            </a:endParaRPr>
          </a:p>
          <a:p>
            <a:pPr indent="-276225" lvl="0" marL="685800" rtl="0" algn="l">
              <a:lnSpc>
                <a:spcPct val="115000"/>
              </a:lnSpc>
              <a:spcBef>
                <a:spcPts val="0"/>
              </a:spcBef>
              <a:spcAft>
                <a:spcPts val="0"/>
              </a:spcAft>
              <a:buClr>
                <a:srgbClr val="202122"/>
              </a:buClr>
              <a:buSzPts val="750"/>
              <a:buChar char="●"/>
            </a:pPr>
            <a:r>
              <a:rPr lang="en-US" sz="1100">
                <a:solidFill>
                  <a:schemeClr val="dk1"/>
                </a:solidFill>
              </a:rPr>
              <a:t>19 lipca 1944 – w okolicach Wólki Plebańskiej opanowanie niemieckiego pociągu, zdobycie znacznej ilości amunicji i trotylu,</a:t>
            </a:r>
            <a:endParaRPr sz="1100">
              <a:solidFill>
                <a:schemeClr val="dk1"/>
              </a:solidFill>
            </a:endParaRPr>
          </a:p>
          <a:p>
            <a:pPr indent="-276225" lvl="0" marL="685800" rtl="0" algn="l">
              <a:lnSpc>
                <a:spcPct val="115000"/>
              </a:lnSpc>
              <a:spcBef>
                <a:spcPts val="0"/>
              </a:spcBef>
              <a:spcAft>
                <a:spcPts val="0"/>
              </a:spcAft>
              <a:buClr>
                <a:srgbClr val="202122"/>
              </a:buClr>
              <a:buSzPts val="750"/>
              <a:buChar char="●"/>
            </a:pPr>
            <a:r>
              <a:rPr lang="en-US" sz="1100">
                <a:solidFill>
                  <a:schemeClr val="dk1"/>
                </a:solidFill>
              </a:rPr>
              <a:t>w okresie akcji „Burza” – walki m.in. pod Radoszycami, Trawnikami i Szewcami; oddział A. Hedy wchodził wówczas w skład II batalionu 3 pp Leg. AK pod dowództwem kpt. Stanisława Poręby ps. „Świątek”.</a:t>
            </a:r>
            <a:endParaRPr sz="1100">
              <a:solidFill>
                <a:schemeClr val="dk1"/>
              </a:solidFill>
            </a:endParaRPr>
          </a:p>
          <a:p>
            <a:pPr indent="-276225" lvl="0" marL="685800" rtl="0" algn="l">
              <a:lnSpc>
                <a:spcPct val="115000"/>
              </a:lnSpc>
              <a:spcBef>
                <a:spcPts val="0"/>
              </a:spcBef>
              <a:spcAft>
                <a:spcPts val="0"/>
              </a:spcAft>
              <a:buClr>
                <a:srgbClr val="202122"/>
              </a:buClr>
              <a:buSzPts val="750"/>
              <a:buChar char="●"/>
            </a:pPr>
            <a:r>
              <a:rPr lang="en-US" sz="1100">
                <a:solidFill>
                  <a:schemeClr val="dk1"/>
                </a:solidFill>
              </a:rPr>
              <a:t>5 sierpnia 1945 – najsłynniejsza akcja bojowa – ok. 250 osobowy oddział AK pod dowództwem kpt. „Szarego” podczas ok. 4 godzinnej operacji rozbił główne ubeckie więzienie w centrum Kielc, przy ul. Zamkowej i uwolnił ok. 354 więźniów  z niemal wszystkich cel (zabrakło trotylu do otwarcia 2 cel).</a:t>
            </a:r>
            <a:endParaRPr sz="1800">
              <a:solidFill>
                <a:srgbClr val="FFFFFF"/>
              </a:solidFill>
            </a:endParaRPr>
          </a:p>
        </p:txBody>
      </p:sp>
      <p:sp>
        <p:nvSpPr>
          <p:cNvPr id="178" name="Google Shape;178;p23"/>
          <p:cNvSpPr txBox="1"/>
          <p:nvPr/>
        </p:nvSpPr>
        <p:spPr>
          <a:xfrm>
            <a:off x="804671" y="640263"/>
            <a:ext cx="3284331" cy="525451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3600"/>
              <a:buFont typeface="Calibri"/>
              <a:buNone/>
            </a:pPr>
            <a:r>
              <a:rPr b="1" lang="en-US" sz="3500">
                <a:solidFill>
                  <a:schemeClr val="lt1"/>
                </a:solidFill>
                <a:latin typeface="Calibri"/>
                <a:ea typeface="Calibri"/>
                <a:cs typeface="Calibri"/>
                <a:sym typeface="Calibri"/>
              </a:rPr>
              <a:t>DZIAŁALNOŚĆ KONSPIRACYJNA</a:t>
            </a:r>
            <a:endParaRPr b="1" sz="35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anim calcmode="lin" valueType="num">
                                      <p:cBhvr additive="base">
                                        <p:cTn dur="1000"/>
                                        <p:tgtEl>
                                          <p:spTgt spid="177">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anim calcmode="lin" valueType="num">
                                      <p:cBhvr additive="base">
                                        <p:cTn dur="1000"/>
                                        <p:tgtEl>
                                          <p:spTgt spid="177">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7">
                                            <p:txEl>
                                              <p:pRg end="2" st="2"/>
                                            </p:txEl>
                                          </p:spTgt>
                                        </p:tgtEl>
                                        <p:attrNameLst>
                                          <p:attrName>style.visibility</p:attrName>
                                        </p:attrNameLst>
                                      </p:cBhvr>
                                      <p:to>
                                        <p:strVal val="visible"/>
                                      </p:to>
                                    </p:set>
                                    <p:anim calcmode="lin" valueType="num">
                                      <p:cBhvr additive="base">
                                        <p:cTn dur="1000"/>
                                        <p:tgtEl>
                                          <p:spTgt spid="177">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7">
                                            <p:txEl>
                                              <p:pRg end="3" st="3"/>
                                            </p:txEl>
                                          </p:spTgt>
                                        </p:tgtEl>
                                        <p:attrNameLst>
                                          <p:attrName>style.visibility</p:attrName>
                                        </p:attrNameLst>
                                      </p:cBhvr>
                                      <p:to>
                                        <p:strVal val="visible"/>
                                      </p:to>
                                    </p:set>
                                    <p:anim calcmode="lin" valueType="num">
                                      <p:cBhvr additive="base">
                                        <p:cTn dur="1000"/>
                                        <p:tgtEl>
                                          <p:spTgt spid="177">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7">
                                            <p:txEl>
                                              <p:pRg end="4" st="4"/>
                                            </p:txEl>
                                          </p:spTgt>
                                        </p:tgtEl>
                                        <p:attrNameLst>
                                          <p:attrName>style.visibility</p:attrName>
                                        </p:attrNameLst>
                                      </p:cBhvr>
                                      <p:to>
                                        <p:strVal val="visible"/>
                                      </p:to>
                                    </p:set>
                                    <p:anim calcmode="lin" valueType="num">
                                      <p:cBhvr additive="base">
                                        <p:cTn dur="1000"/>
                                        <p:tgtEl>
                                          <p:spTgt spid="177">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7">
                                            <p:txEl>
                                              <p:pRg end="5" st="5"/>
                                            </p:txEl>
                                          </p:spTgt>
                                        </p:tgtEl>
                                        <p:attrNameLst>
                                          <p:attrName>style.visibility</p:attrName>
                                        </p:attrNameLst>
                                      </p:cBhvr>
                                      <p:to>
                                        <p:strVal val="visible"/>
                                      </p:to>
                                    </p:set>
                                    <p:anim calcmode="lin" valueType="num">
                                      <p:cBhvr additive="base">
                                        <p:cTn dur="1000"/>
                                        <p:tgtEl>
                                          <p:spTgt spid="177">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7">
                                            <p:txEl>
                                              <p:pRg end="6" st="6"/>
                                            </p:txEl>
                                          </p:spTgt>
                                        </p:tgtEl>
                                        <p:attrNameLst>
                                          <p:attrName>style.visibility</p:attrName>
                                        </p:attrNameLst>
                                      </p:cBhvr>
                                      <p:to>
                                        <p:strVal val="visible"/>
                                      </p:to>
                                    </p:set>
                                    <p:anim calcmode="lin" valueType="num">
                                      <p:cBhvr additive="base">
                                        <p:cTn dur="1000"/>
                                        <p:tgtEl>
                                          <p:spTgt spid="177">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7">
                                            <p:txEl>
                                              <p:pRg end="7" st="7"/>
                                            </p:txEl>
                                          </p:spTgt>
                                        </p:tgtEl>
                                        <p:attrNameLst>
                                          <p:attrName>style.visibility</p:attrName>
                                        </p:attrNameLst>
                                      </p:cBhvr>
                                      <p:to>
                                        <p:strVal val="visible"/>
                                      </p:to>
                                    </p:set>
                                    <p:anim calcmode="lin" valueType="num">
                                      <p:cBhvr additive="base">
                                        <p:cTn dur="1000"/>
                                        <p:tgtEl>
                                          <p:spTgt spid="177">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7">
                                            <p:txEl>
                                              <p:pRg end="8" st="8"/>
                                            </p:txEl>
                                          </p:spTgt>
                                        </p:tgtEl>
                                        <p:attrNameLst>
                                          <p:attrName>style.visibility</p:attrName>
                                        </p:attrNameLst>
                                      </p:cBhvr>
                                      <p:to>
                                        <p:strVal val="visible"/>
                                      </p:to>
                                    </p:set>
                                    <p:anim calcmode="lin" valueType="num">
                                      <p:cBhvr additive="base">
                                        <p:cTn dur="1000"/>
                                        <p:tgtEl>
                                          <p:spTgt spid="177">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7">
                                            <p:txEl>
                                              <p:pRg end="9" st="9"/>
                                            </p:txEl>
                                          </p:spTgt>
                                        </p:tgtEl>
                                        <p:attrNameLst>
                                          <p:attrName>style.visibility</p:attrName>
                                        </p:attrNameLst>
                                      </p:cBhvr>
                                      <p:to>
                                        <p:strVal val="visible"/>
                                      </p:to>
                                    </p:set>
                                    <p:anim calcmode="lin" valueType="num">
                                      <p:cBhvr additive="base">
                                        <p:cTn dur="1000"/>
                                        <p:tgtEl>
                                          <p:spTgt spid="177">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